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Quintessential" panose="03020500000000020000" pitchFamily="66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8JOh61WW45NJH5Bw6fHb/cI4E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68" descr="Flor rosa com folhas verde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594" r="4652" b="-4"/>
          <a:stretch/>
        </p:blipFill>
        <p:spPr>
          <a:xfrm>
            <a:off x="138566" y="2770625"/>
            <a:ext cx="3978957" cy="3978957"/>
          </a:xfrm>
          <a:custGeom>
            <a:avLst/>
            <a:gdLst/>
            <a:ahLst/>
            <a:cxnLst/>
            <a:rect l="l" t="t" r="r" b="b"/>
            <a:pathLst>
              <a:path w="6057610" h="6057610" extrusionOk="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5" name="Google Shape;85;p68" descr="Uma imagem contendo ao ar livre, por do sol, pessoa, homem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t="8909" r="2" b="1"/>
          <a:stretch/>
        </p:blipFill>
        <p:spPr>
          <a:xfrm>
            <a:off x="1199077" y="4"/>
            <a:ext cx="4125131" cy="2489417"/>
          </a:xfrm>
          <a:custGeom>
            <a:avLst/>
            <a:gdLst/>
            <a:ahLst/>
            <a:cxnLst/>
            <a:rect l="l" t="t" r="r" b="b"/>
            <a:pathLst>
              <a:path w="4125131" h="2489417" extrusionOk="0">
                <a:moveTo>
                  <a:pt x="44777" y="0"/>
                </a:moveTo>
                <a:lnTo>
                  <a:pt x="4080354" y="0"/>
                </a:lnTo>
                <a:lnTo>
                  <a:pt x="4083227" y="11173"/>
                </a:lnTo>
                <a:cubicBezTo>
                  <a:pt x="4110702" y="145441"/>
                  <a:pt x="4125131" y="284462"/>
                  <a:pt x="4125131" y="426852"/>
                </a:cubicBezTo>
                <a:cubicBezTo>
                  <a:pt x="4125131" y="1565976"/>
                  <a:pt x="3201689" y="2489417"/>
                  <a:pt x="2062565" y="2489417"/>
                </a:cubicBezTo>
                <a:cubicBezTo>
                  <a:pt x="923442" y="2489417"/>
                  <a:pt x="0" y="1565976"/>
                  <a:pt x="0" y="426852"/>
                </a:cubicBezTo>
                <a:cubicBezTo>
                  <a:pt x="0" y="284462"/>
                  <a:pt x="14429" y="145441"/>
                  <a:pt x="41904" y="11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pic>
      <p:pic>
        <p:nvPicPr>
          <p:cNvPr id="86" name="Google Shape;86;p68" descr="Uma imagem contendo ao ar livre, natureza, água, pessoa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4034" r="23856" b="-2"/>
          <a:stretch/>
        </p:blipFill>
        <p:spPr>
          <a:xfrm>
            <a:off x="5170544" y="0"/>
            <a:ext cx="3978957" cy="4569596"/>
          </a:xfrm>
          <a:custGeom>
            <a:avLst/>
            <a:gdLst/>
            <a:ahLst/>
            <a:cxnLst/>
            <a:rect l="l" t="t" r="r" b="b"/>
            <a:pathLst>
              <a:path w="4231752" h="4859916" extrusionOk="0">
                <a:moveTo>
                  <a:pt x="1051869" y="0"/>
                </a:moveTo>
                <a:cubicBezTo>
                  <a:pt x="2808070" y="0"/>
                  <a:pt x="4231752" y="1423682"/>
                  <a:pt x="4231752" y="3179883"/>
                </a:cubicBezTo>
                <a:cubicBezTo>
                  <a:pt x="4231752" y="3728696"/>
                  <a:pt x="4092721" y="4245036"/>
                  <a:pt x="3847958" y="4695604"/>
                </a:cubicBezTo>
                <a:lnTo>
                  <a:pt x="3748135" y="4859916"/>
                </a:lnTo>
                <a:lnTo>
                  <a:pt x="0" y="4859916"/>
                </a:lnTo>
                <a:lnTo>
                  <a:pt x="0" y="181856"/>
                </a:lnTo>
                <a:lnTo>
                  <a:pt x="106268" y="142962"/>
                </a:lnTo>
                <a:cubicBezTo>
                  <a:pt x="404983" y="50052"/>
                  <a:pt x="722581" y="0"/>
                  <a:pt x="105186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7" name="Google Shape;87;p68" descr="Por do sol na prai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 l="7856" r="2" b="2"/>
          <a:stretch/>
        </p:blipFill>
        <p:spPr>
          <a:xfrm>
            <a:off x="8845406" y="4"/>
            <a:ext cx="3346597" cy="3631921"/>
          </a:xfrm>
          <a:custGeom>
            <a:avLst/>
            <a:gdLst/>
            <a:ahLst/>
            <a:cxnLst/>
            <a:rect l="l" t="t" r="r" b="b"/>
            <a:pathLst>
              <a:path w="3346597" h="3631921" extrusionOk="0">
                <a:moveTo>
                  <a:pt x="416855" y="0"/>
                </a:moveTo>
                <a:lnTo>
                  <a:pt x="3346597" y="0"/>
                </a:lnTo>
                <a:lnTo>
                  <a:pt x="3346597" y="3384403"/>
                </a:lnTo>
                <a:lnTo>
                  <a:pt x="3209678" y="3450360"/>
                </a:lnTo>
                <a:cubicBezTo>
                  <a:pt x="2933269" y="3567272"/>
                  <a:pt x="2629372" y="3631921"/>
                  <a:pt x="2310376" y="3631921"/>
                </a:cubicBezTo>
                <a:cubicBezTo>
                  <a:pt x="1034390" y="3631921"/>
                  <a:pt x="0" y="2597531"/>
                  <a:pt x="0" y="1321546"/>
                </a:cubicBezTo>
                <a:cubicBezTo>
                  <a:pt x="0" y="843052"/>
                  <a:pt x="145461" y="398532"/>
                  <a:pt x="394576" y="2979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8" name="Google Shape;88;p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68"/>
          <p:cNvSpPr txBox="1"/>
          <p:nvPr/>
        </p:nvSpPr>
        <p:spPr>
          <a:xfrm>
            <a:off x="441381" y="2377335"/>
            <a:ext cx="4287782" cy="71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8"/>
          <p:cNvSpPr txBox="1"/>
          <p:nvPr/>
        </p:nvSpPr>
        <p:spPr>
          <a:xfrm>
            <a:off x="4371976" y="4975698"/>
            <a:ext cx="7429500" cy="116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553D"/>
              </a:buClr>
              <a:buSzPts val="6600"/>
              <a:buFont typeface="Calibri"/>
              <a:buNone/>
            </a:pPr>
            <a:r>
              <a:rPr lang="pt-BR" sz="40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Quatro Pilares da Prática de Yoga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B553D"/>
              </a:buClr>
              <a:buSzPts val="6600"/>
              <a:buFont typeface="Calibri"/>
              <a:buNone/>
            </a:pPr>
            <a:r>
              <a:rPr lang="pt-BR" sz="24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Conduta Ética | Ásana | Pranayama | Meditação</a:t>
            </a:r>
            <a:endParaRPr sz="2400" b="0" i="0" u="none" strike="noStrike" cap="none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77" descr="Por do sol na prai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7856" r="2" b="2"/>
          <a:stretch/>
        </p:blipFill>
        <p:spPr>
          <a:xfrm>
            <a:off x="8845406" y="4"/>
            <a:ext cx="3346597" cy="3631921"/>
          </a:xfrm>
          <a:custGeom>
            <a:avLst/>
            <a:gdLst/>
            <a:ahLst/>
            <a:cxnLst/>
            <a:rect l="l" t="t" r="r" b="b"/>
            <a:pathLst>
              <a:path w="3346597" h="3631921" extrusionOk="0">
                <a:moveTo>
                  <a:pt x="416855" y="0"/>
                </a:moveTo>
                <a:lnTo>
                  <a:pt x="3346597" y="0"/>
                </a:lnTo>
                <a:lnTo>
                  <a:pt x="3346597" y="3384403"/>
                </a:lnTo>
                <a:lnTo>
                  <a:pt x="3209678" y="3450360"/>
                </a:lnTo>
                <a:cubicBezTo>
                  <a:pt x="2933269" y="3567272"/>
                  <a:pt x="2629372" y="3631921"/>
                  <a:pt x="2310376" y="3631921"/>
                </a:cubicBezTo>
                <a:cubicBezTo>
                  <a:pt x="1034390" y="3631921"/>
                  <a:pt x="0" y="2597531"/>
                  <a:pt x="0" y="1321546"/>
                </a:cubicBezTo>
                <a:cubicBezTo>
                  <a:pt x="0" y="843052"/>
                  <a:pt x="145461" y="398532"/>
                  <a:pt x="394576" y="2979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70" name="Google Shape;270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77"/>
          <p:cNvSpPr txBox="1"/>
          <p:nvPr/>
        </p:nvSpPr>
        <p:spPr>
          <a:xfrm>
            <a:off x="441381" y="2377335"/>
            <a:ext cx="4287782" cy="71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77" descr="Mapa colorido com texto preto sobre fundo branc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2813" y="1440522"/>
            <a:ext cx="2366104" cy="521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7" descr="Uma imagem contendo pessoas, grupo, desenho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07485" y="1869896"/>
            <a:ext cx="2715010" cy="4361215"/>
          </a:xfrm>
          <a:prstGeom prst="rect">
            <a:avLst/>
          </a:prstGeom>
          <a:noFill/>
          <a:ln>
            <a:noFill/>
          </a:ln>
          <a:effectLst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274" name="Google Shape;274;p77"/>
          <p:cNvSpPr txBox="1"/>
          <p:nvPr/>
        </p:nvSpPr>
        <p:spPr>
          <a:xfrm>
            <a:off x="5804850" y="3748700"/>
            <a:ext cx="6387300" cy="3109500"/>
          </a:xfrm>
          <a:prstGeom prst="rect">
            <a:avLst/>
          </a:prstGeom>
          <a:solidFill>
            <a:srgbClr val="5B6415">
              <a:alpha val="1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200"/>
              <a:buFont typeface="Calibri"/>
              <a:buNone/>
            </a:pPr>
            <a:endParaRPr sz="1400" b="0" i="0" u="none" strike="noStrike" cap="none">
              <a:solidFill>
                <a:srgbClr val="5B641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200"/>
              <a:buFont typeface="Calibri"/>
              <a:buNone/>
            </a:pPr>
            <a:endParaRPr sz="1400" b="0" i="0" u="none" strike="noStrike" cap="none">
              <a:solidFill>
                <a:srgbClr val="5B641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200"/>
              <a:buFont typeface="Calibri"/>
              <a:buNone/>
            </a:pPr>
            <a:endParaRPr sz="1400" b="0" i="0" u="none" strike="noStrike" cap="none">
              <a:solidFill>
                <a:srgbClr val="5B641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77"/>
          <p:cNvSpPr txBox="1"/>
          <p:nvPr/>
        </p:nvSpPr>
        <p:spPr>
          <a:xfrm>
            <a:off x="1475865" y="78622"/>
            <a:ext cx="60621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pt-BR" sz="30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ÁSANAS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pt-BR" sz="24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Corpo firme, mente estável </a:t>
            </a:r>
            <a:endParaRPr sz="2400" b="0" i="0" u="none" strike="noStrike" cap="none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7"/>
          <p:cNvSpPr/>
          <p:nvPr/>
        </p:nvSpPr>
        <p:spPr>
          <a:xfrm>
            <a:off x="245665" y="-1"/>
            <a:ext cx="1105883" cy="1243014"/>
          </a:xfrm>
          <a:prstGeom prst="flowChartOffpageConnector">
            <a:avLst/>
          </a:prstGeom>
          <a:solidFill>
            <a:srgbClr val="5B6415">
              <a:alpha val="50980"/>
            </a:srgbClr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7"/>
          <p:cNvSpPr txBox="1"/>
          <p:nvPr/>
        </p:nvSpPr>
        <p:spPr>
          <a:xfrm>
            <a:off x="369982" y="78622"/>
            <a:ext cx="85725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rgbClr val="5B641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PILAR</a:t>
            </a:r>
            <a:endParaRPr/>
          </a:p>
        </p:txBody>
      </p:sp>
      <p:sp>
        <p:nvSpPr>
          <p:cNvPr id="278" name="Google Shape;278;p77"/>
          <p:cNvSpPr txBox="1"/>
          <p:nvPr/>
        </p:nvSpPr>
        <p:spPr>
          <a:xfrm>
            <a:off x="5890055" y="3228898"/>
            <a:ext cx="2587800" cy="400200"/>
          </a:xfrm>
          <a:prstGeom prst="rect">
            <a:avLst/>
          </a:prstGeom>
          <a:noFill/>
          <a:ln w="9525" cap="flat" cmpd="sng">
            <a:solidFill>
              <a:srgbClr val="5B64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DICAS NA PRÁTICA ☺ </a:t>
            </a:r>
            <a:endParaRPr/>
          </a:p>
        </p:txBody>
      </p:sp>
      <p:sp>
        <p:nvSpPr>
          <p:cNvPr id="279" name="Google Shape;279;p77"/>
          <p:cNvSpPr txBox="1"/>
          <p:nvPr/>
        </p:nvSpPr>
        <p:spPr>
          <a:xfrm>
            <a:off x="5917700" y="3961850"/>
            <a:ext cx="6143400" cy="2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200"/>
              <a:buFont typeface="Calibri"/>
              <a:buNone/>
            </a:pPr>
            <a:r>
              <a:rPr lang="pt-BR" sz="15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Uma prática preparatória para meditação, deve tornar o corpo disponível para permanecer firme e descontraído em posturas sentadas por algum tempo. Procure alongar, alinhar e descontrair seu corpo, realizando posturas simples e de forma agradável.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200"/>
              <a:buFont typeface="Calibri"/>
              <a:buNone/>
            </a:pPr>
            <a:endParaRPr sz="150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2200"/>
              <a:buFont typeface="Noto Sans Symbols"/>
              <a:buChar char="✔"/>
            </a:pPr>
            <a:r>
              <a:rPr lang="pt-BR" sz="15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Realize movimentos para flexibilizar e alinhar a coluna, alongue as pernas e  abra espaço nos quadris. </a:t>
            </a:r>
            <a:endParaRPr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2200"/>
              <a:buFont typeface="Noto Sans Symbols"/>
              <a:buChar char="✔"/>
            </a:pPr>
            <a:r>
              <a:rPr lang="pt-BR" sz="15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Relaxe ombros, pescoço e músculos da face.</a:t>
            </a:r>
            <a:endParaRPr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2200"/>
              <a:buFont typeface="Noto Sans Symbols"/>
              <a:buChar char="✔"/>
            </a:pPr>
            <a:r>
              <a:rPr lang="pt-BR" sz="15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Realizar movimentos com as costas apoiadas, pode ser uma opção segura para descontrair o corpo e tranquilizar a mente para a  meditação.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78" descr="Uma imagem contendo ao ar livre, natureza, água, pesso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4034" r="23856" b="-2"/>
          <a:stretch/>
        </p:blipFill>
        <p:spPr>
          <a:xfrm>
            <a:off x="-20336" y="2120532"/>
            <a:ext cx="4125131" cy="4737468"/>
          </a:xfrm>
          <a:custGeom>
            <a:avLst/>
            <a:gdLst/>
            <a:ahLst/>
            <a:cxnLst/>
            <a:rect l="l" t="t" r="r" b="b"/>
            <a:pathLst>
              <a:path w="4231752" h="4859916" extrusionOk="0">
                <a:moveTo>
                  <a:pt x="1051869" y="0"/>
                </a:moveTo>
                <a:cubicBezTo>
                  <a:pt x="2808070" y="0"/>
                  <a:pt x="4231752" y="1423682"/>
                  <a:pt x="4231752" y="3179883"/>
                </a:cubicBezTo>
                <a:cubicBezTo>
                  <a:pt x="4231752" y="3728696"/>
                  <a:pt x="4092721" y="4245036"/>
                  <a:pt x="3847958" y="4695604"/>
                </a:cubicBezTo>
                <a:lnTo>
                  <a:pt x="3748135" y="4859916"/>
                </a:lnTo>
                <a:lnTo>
                  <a:pt x="0" y="4859916"/>
                </a:lnTo>
                <a:lnTo>
                  <a:pt x="0" y="181856"/>
                </a:lnTo>
                <a:lnTo>
                  <a:pt x="106268" y="142962"/>
                </a:lnTo>
                <a:cubicBezTo>
                  <a:pt x="404983" y="50052"/>
                  <a:pt x="722581" y="0"/>
                  <a:pt x="105186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85" name="Google Shape;285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78"/>
          <p:cNvSpPr txBox="1"/>
          <p:nvPr/>
        </p:nvSpPr>
        <p:spPr>
          <a:xfrm>
            <a:off x="441381" y="2377335"/>
            <a:ext cx="4287782" cy="71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8"/>
          <p:cNvSpPr txBox="1"/>
          <p:nvPr/>
        </p:nvSpPr>
        <p:spPr>
          <a:xfrm>
            <a:off x="4363050" y="0"/>
            <a:ext cx="7849200" cy="6858000"/>
          </a:xfrm>
          <a:prstGeom prst="rect">
            <a:avLst/>
          </a:prstGeom>
          <a:solidFill>
            <a:srgbClr val="EEEDD8">
              <a:alpha val="66666"/>
            </a:srgbClr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22860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33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6000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8"/>
          <p:cNvSpPr txBox="1"/>
          <p:nvPr/>
        </p:nvSpPr>
        <p:spPr>
          <a:xfrm>
            <a:off x="251511" y="173005"/>
            <a:ext cx="376703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“Enquanto a respiração for irregular, a mente permanecerá instável; quando a respiração se acalmar, a mente permanecerá imóvel e o yogi conseguirá a estabilidade.”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HATHA YOGA PRADIPIKA</a:t>
            </a:r>
            <a:endParaRPr/>
          </a:p>
        </p:txBody>
      </p:sp>
      <p:sp>
        <p:nvSpPr>
          <p:cNvPr id="289" name="Google Shape;289;p78"/>
          <p:cNvSpPr/>
          <p:nvPr/>
        </p:nvSpPr>
        <p:spPr>
          <a:xfrm>
            <a:off x="10919613" y="-1"/>
            <a:ext cx="1085547" cy="1282536"/>
          </a:xfrm>
          <a:prstGeom prst="flowChartOffpageConnector">
            <a:avLst/>
          </a:prstGeom>
          <a:solidFill>
            <a:srgbClr val="5B6415">
              <a:alpha val="50980"/>
            </a:srgbClr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8"/>
          <p:cNvSpPr txBox="1"/>
          <p:nvPr/>
        </p:nvSpPr>
        <p:spPr>
          <a:xfrm>
            <a:off x="11023594" y="42528"/>
            <a:ext cx="85725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5B641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PILAR</a:t>
            </a:r>
            <a:endParaRPr/>
          </a:p>
        </p:txBody>
      </p:sp>
      <p:sp>
        <p:nvSpPr>
          <p:cNvPr id="291" name="Google Shape;291;p78"/>
          <p:cNvSpPr txBox="1"/>
          <p:nvPr/>
        </p:nvSpPr>
        <p:spPr>
          <a:xfrm>
            <a:off x="5277767" y="42528"/>
            <a:ext cx="5621510" cy="9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3000"/>
              <a:buFont typeface="Calibri"/>
              <a:buNone/>
            </a:pPr>
            <a:r>
              <a:rPr lang="pt-BR" sz="3000" b="0" u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PRANAYAMA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2400"/>
              <a:buFont typeface="Calibri"/>
              <a:buNone/>
            </a:pPr>
            <a:r>
              <a:rPr lang="pt-BR" sz="2400" b="0" u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Controle e Direcionamento da Energia Vital</a:t>
            </a:r>
            <a:endParaRPr/>
          </a:p>
        </p:txBody>
      </p:sp>
      <p:sp>
        <p:nvSpPr>
          <p:cNvPr id="292" name="Google Shape;292;p78"/>
          <p:cNvSpPr txBox="1"/>
          <p:nvPr/>
        </p:nvSpPr>
        <p:spPr>
          <a:xfrm>
            <a:off x="4270058" y="1387416"/>
            <a:ext cx="7750217" cy="523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1800"/>
              <a:buFont typeface="Noto Sans Symbols"/>
              <a:buChar char="✔"/>
            </a:pPr>
            <a:r>
              <a:rPr lang="pt-BR" sz="16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 DE ACORDO COM OS CLÁSSICOS YOGA SUTRA  &amp; HATHA YOGA PRADIPIKA:</a:t>
            </a:r>
            <a:endParaRPr sz="160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14300" algn="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Char char="✔"/>
            </a:pPr>
            <a:r>
              <a:rPr lang="pt-BR" sz="16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6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Pranayama é  a separação dos movimentos de inspiração e expiração.</a:t>
            </a:r>
            <a:endParaRPr/>
          </a:p>
          <a:p>
            <a:pPr marL="457200" marR="0" lvl="1" indent="-114300" algn="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Char char="✔"/>
            </a:pPr>
            <a:r>
              <a:rPr lang="pt-BR" sz="16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6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O prana deve controlar-se gradualmente, igual que se domam os leões, os elefantes e os tigres. Para obter a perfeição na prática deve-se inalar e exalar lentamente, procedendo também de forma gradual com o kúmbhaka (pausa respiratória).</a:t>
            </a:r>
            <a:endParaRPr/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None/>
            </a:pPr>
            <a:endParaRPr sz="160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1800"/>
              <a:buFont typeface="Noto Sans Symbols"/>
              <a:buChar char="✔"/>
            </a:pPr>
            <a:r>
              <a:rPr lang="pt-BR" sz="16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 BENEFÍCIOS GERAIS DA TÉCNICA:</a:t>
            </a:r>
            <a:endParaRPr sz="160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14300" algn="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Char char="✔"/>
            </a:pPr>
            <a:r>
              <a:rPr lang="pt-BR" sz="16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6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Limpeza dos canais sutis, Equilíbrio e Vitalidade Energética;</a:t>
            </a:r>
            <a:endParaRPr/>
          </a:p>
          <a:p>
            <a:pPr marL="457200" marR="0" lvl="1" indent="-114300" algn="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Char char="✔"/>
            </a:pPr>
            <a:r>
              <a:rPr lang="pt-BR" sz="16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6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Controle e Expansão da Energia Prânica;</a:t>
            </a:r>
            <a:endParaRPr/>
          </a:p>
          <a:p>
            <a:pPr marL="457200" marR="0" lvl="1" indent="-114300" algn="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Char char="✔"/>
            </a:pPr>
            <a:r>
              <a:rPr lang="pt-BR" sz="16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6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Estabilidade mental.</a:t>
            </a:r>
            <a:endParaRPr/>
          </a:p>
          <a:p>
            <a:pPr marL="457200" marR="0" lvl="1" indent="0" algn="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1600"/>
              <a:buFont typeface="Noto Sans Symbols"/>
              <a:buChar char="✔"/>
            </a:pPr>
            <a:r>
              <a:rPr lang="pt-BR" sz="16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COMO REALIZAR O PRANAYAMA?</a:t>
            </a:r>
            <a:endParaRPr sz="160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600"/>
              <a:buFont typeface="Noto Sans Symbols"/>
              <a:buChar char="✔"/>
            </a:pPr>
            <a:r>
              <a:rPr lang="pt-BR" sz="16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Controle e Conforto;</a:t>
            </a:r>
            <a:endParaRPr/>
          </a:p>
          <a:p>
            <a:pPr marL="742950" marR="0" lvl="1" indent="-28575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600"/>
              <a:buFont typeface="Noto Sans Symbols"/>
              <a:buChar char="✔"/>
            </a:pPr>
            <a:r>
              <a:rPr lang="pt-BR" sz="16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 Concentração e Entrega;</a:t>
            </a:r>
            <a:endParaRPr/>
          </a:p>
          <a:p>
            <a:pPr marL="742950" marR="0" lvl="1" indent="-28575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600"/>
              <a:buFont typeface="Noto Sans Symbols"/>
              <a:buChar char="✔"/>
            </a:pPr>
            <a:r>
              <a:rPr lang="pt-BR" sz="16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Presença Observadora.</a:t>
            </a:r>
            <a:endParaRPr sz="16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79" descr="Uma imagem contendo ao ar livre, natureza, água, pesso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4034" r="23856" b="-2"/>
          <a:stretch/>
        </p:blipFill>
        <p:spPr>
          <a:xfrm>
            <a:off x="-20336" y="2120532"/>
            <a:ext cx="4125131" cy="4737468"/>
          </a:xfrm>
          <a:custGeom>
            <a:avLst/>
            <a:gdLst/>
            <a:ahLst/>
            <a:cxnLst/>
            <a:rect l="l" t="t" r="r" b="b"/>
            <a:pathLst>
              <a:path w="4231752" h="4859916" extrusionOk="0">
                <a:moveTo>
                  <a:pt x="1051869" y="0"/>
                </a:moveTo>
                <a:cubicBezTo>
                  <a:pt x="2808070" y="0"/>
                  <a:pt x="4231752" y="1423682"/>
                  <a:pt x="4231752" y="3179883"/>
                </a:cubicBezTo>
                <a:cubicBezTo>
                  <a:pt x="4231752" y="3728696"/>
                  <a:pt x="4092721" y="4245036"/>
                  <a:pt x="3847958" y="4695604"/>
                </a:cubicBezTo>
                <a:lnTo>
                  <a:pt x="3748135" y="4859916"/>
                </a:lnTo>
                <a:lnTo>
                  <a:pt x="0" y="4859916"/>
                </a:lnTo>
                <a:lnTo>
                  <a:pt x="0" y="181856"/>
                </a:lnTo>
                <a:lnTo>
                  <a:pt x="106268" y="142962"/>
                </a:lnTo>
                <a:cubicBezTo>
                  <a:pt x="404983" y="50052"/>
                  <a:pt x="722581" y="0"/>
                  <a:pt x="105186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98" name="Google Shape;298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79"/>
          <p:cNvSpPr txBox="1"/>
          <p:nvPr/>
        </p:nvSpPr>
        <p:spPr>
          <a:xfrm>
            <a:off x="441381" y="2377335"/>
            <a:ext cx="4287782" cy="71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9"/>
          <p:cNvSpPr txBox="1"/>
          <p:nvPr/>
        </p:nvSpPr>
        <p:spPr>
          <a:xfrm>
            <a:off x="4237675" y="-6300"/>
            <a:ext cx="7974600" cy="6864300"/>
          </a:xfrm>
          <a:prstGeom prst="rect">
            <a:avLst/>
          </a:prstGeom>
          <a:solidFill>
            <a:srgbClr val="EEEDD8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79"/>
          <p:cNvSpPr/>
          <p:nvPr/>
        </p:nvSpPr>
        <p:spPr>
          <a:xfrm>
            <a:off x="10899277" y="-1"/>
            <a:ext cx="1105883" cy="1206919"/>
          </a:xfrm>
          <a:prstGeom prst="flowChartOffpageConnector">
            <a:avLst/>
          </a:prstGeom>
          <a:solidFill>
            <a:srgbClr val="5B6415">
              <a:alpha val="50980"/>
            </a:srgbClr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79"/>
          <p:cNvSpPr txBox="1"/>
          <p:nvPr/>
        </p:nvSpPr>
        <p:spPr>
          <a:xfrm>
            <a:off x="11023594" y="42528"/>
            <a:ext cx="85725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5B641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PILAR</a:t>
            </a:r>
            <a:endParaRPr/>
          </a:p>
        </p:txBody>
      </p:sp>
      <p:sp>
        <p:nvSpPr>
          <p:cNvPr id="303" name="Google Shape;303;p79"/>
          <p:cNvSpPr txBox="1"/>
          <p:nvPr/>
        </p:nvSpPr>
        <p:spPr>
          <a:xfrm>
            <a:off x="4913593" y="78623"/>
            <a:ext cx="59235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2800"/>
              <a:buFont typeface="Century Gothic"/>
              <a:buNone/>
            </a:pPr>
            <a:r>
              <a:rPr lang="pt-BR" sz="2800" dirty="0">
                <a:solidFill>
                  <a:srgbClr val="5B641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PRANAYAMA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2800"/>
              <a:buFont typeface="Century Gothic"/>
              <a:buNone/>
            </a:pPr>
            <a:r>
              <a:rPr lang="pt-BR" sz="2800" dirty="0">
                <a:solidFill>
                  <a:srgbClr val="7F6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Sugestões de Prática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rgbClr val="5B641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rgbClr val="5B641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2800"/>
              <a:buFont typeface="Century Gothic"/>
              <a:buNone/>
            </a:pPr>
            <a:r>
              <a:rPr lang="pt-BR" sz="2800" dirty="0">
                <a:solidFill>
                  <a:srgbClr val="5B641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</p:txBody>
      </p:sp>
      <p:sp>
        <p:nvSpPr>
          <p:cNvPr id="304" name="Google Shape;304;p79"/>
          <p:cNvSpPr txBox="1"/>
          <p:nvPr/>
        </p:nvSpPr>
        <p:spPr>
          <a:xfrm>
            <a:off x="4400600" y="1804775"/>
            <a:ext cx="75015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Calibri"/>
              <a:buNone/>
            </a:pPr>
            <a:r>
              <a:rPr lang="pt-BR" sz="15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Obstrua a narina direita e inale pela narina esquerda, realizando uma pausa longa e confortável com os pulmões cheios. Em seguida, alterne a obstrução das narinas, exalando lentamente pela narina direita. Ainda pela narina direita, inale e pause com ar nos pulmões. Em seguida, volte a alternar as narinas, obstruindo a direta e expirando lentamente pela narina esquerda.</a:t>
            </a:r>
            <a:endParaRPr/>
          </a:p>
        </p:txBody>
      </p:sp>
      <p:sp>
        <p:nvSpPr>
          <p:cNvPr id="305" name="Google Shape;305;p79"/>
          <p:cNvSpPr txBox="1"/>
          <p:nvPr/>
        </p:nvSpPr>
        <p:spPr>
          <a:xfrm>
            <a:off x="4400597" y="1336273"/>
            <a:ext cx="6402300" cy="369300"/>
          </a:xfrm>
          <a:prstGeom prst="rect">
            <a:avLst/>
          </a:prstGeom>
          <a:noFill/>
          <a:ln w="9525" cap="flat" cmpd="sng">
            <a:solidFill>
              <a:srgbClr val="5B64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B641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NADI SHODHANA PRANAYAMA – Respiração Alternada</a:t>
            </a:r>
            <a:endParaRPr/>
          </a:p>
        </p:txBody>
      </p:sp>
      <p:sp>
        <p:nvSpPr>
          <p:cNvPr id="306" name="Google Shape;306;p79"/>
          <p:cNvSpPr txBox="1"/>
          <p:nvPr/>
        </p:nvSpPr>
        <p:spPr>
          <a:xfrm>
            <a:off x="4400649" y="3570888"/>
            <a:ext cx="7673100" cy="1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Calibri"/>
              <a:buNone/>
            </a:pPr>
            <a:r>
              <a:rPr lang="pt-BR" sz="15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Realize a respiração completa em 4 etapas: inspire, retenha com ar, expire e retenha sem ar.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Calibri"/>
              <a:buNone/>
            </a:pPr>
            <a:r>
              <a:rPr lang="pt-BR" sz="1500" b="1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Opção 1</a:t>
            </a:r>
            <a:r>
              <a:rPr lang="pt-BR" sz="15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500" b="1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– Ritmo Quadrado</a:t>
            </a:r>
            <a:r>
              <a:rPr lang="pt-BR" sz="15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: conte mentalmente o mesmo intervalo para todas as etapas. </a:t>
            </a:r>
            <a:endParaRPr sz="150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Calibri"/>
              <a:buNone/>
            </a:pPr>
            <a:r>
              <a:rPr lang="pt-BR" sz="1500" b="1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Opção 2 – Ritmo 1-2-1-2</a:t>
            </a:r>
            <a:r>
              <a:rPr lang="pt-BR" sz="15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: adote o mesmo tempo para a inspiração e expiração; dobre este tempo para as pausas com os pulmões cheios e vazios. Encontre um intervalo confortável.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Calibri"/>
              <a:buNone/>
            </a:pPr>
            <a:r>
              <a:rPr lang="pt-BR" sz="15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Ex:  Inspire em 4’’ |  Pause com ar por  8’ | Expire em 4’’ | Pause sem ar por 8” .</a:t>
            </a:r>
            <a:endParaRPr/>
          </a:p>
        </p:txBody>
      </p:sp>
      <p:sp>
        <p:nvSpPr>
          <p:cNvPr id="307" name="Google Shape;307;p79"/>
          <p:cNvSpPr txBox="1"/>
          <p:nvPr/>
        </p:nvSpPr>
        <p:spPr>
          <a:xfrm>
            <a:off x="4400647" y="3110864"/>
            <a:ext cx="6713100" cy="369300"/>
          </a:xfrm>
          <a:prstGeom prst="rect">
            <a:avLst/>
          </a:prstGeom>
          <a:noFill/>
          <a:ln w="9525" cap="flat" cmpd="sng">
            <a:solidFill>
              <a:srgbClr val="5B64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B641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KUMBHAKA PRANAYAMA – Respiração Completa Ritmada </a:t>
            </a:r>
            <a:endParaRPr/>
          </a:p>
        </p:txBody>
      </p:sp>
      <p:sp>
        <p:nvSpPr>
          <p:cNvPr id="308" name="Google Shape;308;p79"/>
          <p:cNvSpPr txBox="1"/>
          <p:nvPr/>
        </p:nvSpPr>
        <p:spPr>
          <a:xfrm>
            <a:off x="4400650" y="5010425"/>
            <a:ext cx="7673100" cy="1826400"/>
          </a:xfrm>
          <a:prstGeom prst="rect">
            <a:avLst/>
          </a:prstGeom>
          <a:solidFill>
            <a:srgbClr val="5B6415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B641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79"/>
          <p:cNvSpPr txBox="1"/>
          <p:nvPr/>
        </p:nvSpPr>
        <p:spPr>
          <a:xfrm>
            <a:off x="7014368" y="5172286"/>
            <a:ext cx="2576400" cy="369300"/>
          </a:xfrm>
          <a:prstGeom prst="rect">
            <a:avLst/>
          </a:prstGeom>
          <a:noFill/>
          <a:ln w="9525" cap="flat" cmpd="sng">
            <a:solidFill>
              <a:srgbClr val="5B64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DICAS NA PRÁTICA ☺</a:t>
            </a:r>
            <a:endParaRPr sz="140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79"/>
          <p:cNvSpPr txBox="1"/>
          <p:nvPr/>
        </p:nvSpPr>
        <p:spPr>
          <a:xfrm>
            <a:off x="4572400" y="5478900"/>
            <a:ext cx="73296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300"/>
              <a:buFont typeface="Noto Sans Symbols"/>
              <a:buNone/>
            </a:pPr>
            <a:endParaRPr sz="1300">
              <a:solidFill>
                <a:srgbClr val="5B641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500"/>
              <a:buFont typeface="Noto Sans Symbols"/>
              <a:buChar char="✔"/>
            </a:pPr>
            <a:r>
              <a:rPr lang="pt-BR" sz="15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Adote uma postura sentada, firme e confortável. Caso, tenha dificuldades, apoie as costas numa parede ou use uma cadeira.</a:t>
            </a:r>
            <a:endParaRPr>
              <a:solidFill>
                <a:schemeClr val="dk1"/>
              </a:solidFill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500"/>
              <a:buFont typeface="Noto Sans Symbols"/>
              <a:buChar char="✔"/>
            </a:pPr>
            <a:r>
              <a:rPr lang="pt-BR" sz="15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A prática do pranayama deve ser agradável, evite agitação física e mental por falta de ar ou intensidade excessiva.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80" descr="Uma imagem contendo ao ar livre, por do sol, pessoa, homem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8909" r="2" b="1"/>
          <a:stretch/>
        </p:blipFill>
        <p:spPr>
          <a:xfrm>
            <a:off x="1199077" y="4"/>
            <a:ext cx="4125131" cy="2489417"/>
          </a:xfrm>
          <a:custGeom>
            <a:avLst/>
            <a:gdLst/>
            <a:ahLst/>
            <a:cxnLst/>
            <a:rect l="l" t="t" r="r" b="b"/>
            <a:pathLst>
              <a:path w="4125131" h="2489417" extrusionOk="0">
                <a:moveTo>
                  <a:pt x="44777" y="0"/>
                </a:moveTo>
                <a:lnTo>
                  <a:pt x="4080354" y="0"/>
                </a:lnTo>
                <a:lnTo>
                  <a:pt x="4083227" y="11173"/>
                </a:lnTo>
                <a:cubicBezTo>
                  <a:pt x="4110702" y="145441"/>
                  <a:pt x="4125131" y="284462"/>
                  <a:pt x="4125131" y="426852"/>
                </a:cubicBezTo>
                <a:cubicBezTo>
                  <a:pt x="4125131" y="1565976"/>
                  <a:pt x="3201689" y="2489417"/>
                  <a:pt x="2062565" y="2489417"/>
                </a:cubicBezTo>
                <a:cubicBezTo>
                  <a:pt x="923442" y="2489417"/>
                  <a:pt x="0" y="1565976"/>
                  <a:pt x="0" y="426852"/>
                </a:cubicBezTo>
                <a:cubicBezTo>
                  <a:pt x="0" y="284462"/>
                  <a:pt x="14429" y="145441"/>
                  <a:pt x="41904" y="11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pic>
      <p:pic>
        <p:nvPicPr>
          <p:cNvPr id="316" name="Google Shape;316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80"/>
          <p:cNvSpPr txBox="1"/>
          <p:nvPr/>
        </p:nvSpPr>
        <p:spPr>
          <a:xfrm>
            <a:off x="441381" y="2377335"/>
            <a:ext cx="4287782" cy="71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80"/>
          <p:cNvSpPr txBox="1"/>
          <p:nvPr/>
        </p:nvSpPr>
        <p:spPr>
          <a:xfrm>
            <a:off x="82250" y="2595250"/>
            <a:ext cx="11983200" cy="4175100"/>
          </a:xfrm>
          <a:prstGeom prst="rect">
            <a:avLst/>
          </a:prstGeom>
          <a:solidFill>
            <a:srgbClr val="EEEDD8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1800"/>
              <a:buFont typeface="Arial"/>
              <a:buNone/>
            </a:pPr>
            <a:endParaRPr sz="153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1800"/>
              <a:buFont typeface="Noto Sans Symbols"/>
              <a:buNone/>
            </a:pPr>
            <a:endParaRPr sz="153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4575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1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7F6000"/>
              </a:buClr>
              <a:buSzPts val="2040"/>
              <a:buFont typeface="Arial"/>
              <a:buNone/>
            </a:pPr>
            <a:endParaRPr sz="204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80"/>
          <p:cNvSpPr txBox="1"/>
          <p:nvPr/>
        </p:nvSpPr>
        <p:spPr>
          <a:xfrm>
            <a:off x="5545777" y="178957"/>
            <a:ext cx="6519553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“Assim como o sal que se dissolve na água se torna uma só coisa com ela, a alma e a mente se fazem uma. Quando não há movimento de </a:t>
            </a:r>
            <a:r>
              <a:rPr lang="pt-BR" dirty="0" err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prána</a:t>
            </a:r>
            <a:r>
              <a:rPr lang="pt-BR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(durante o </a:t>
            </a:r>
            <a:r>
              <a:rPr lang="pt-BR" dirty="0" err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kúmbhaka</a:t>
            </a:r>
            <a:r>
              <a:rPr lang="pt-BR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) e a mente se dissolve na alma, tal estado de harmonia se denomina </a:t>
            </a:r>
            <a:r>
              <a:rPr lang="pt-BR" dirty="0" err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samádhi</a:t>
            </a:r>
            <a:r>
              <a:rPr lang="pt-BR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HATHA YOGA PRADIPIKA</a:t>
            </a:r>
            <a:endParaRPr dirty="0"/>
          </a:p>
        </p:txBody>
      </p:sp>
      <p:sp>
        <p:nvSpPr>
          <p:cNvPr id="320" name="Google Shape;320;p80"/>
          <p:cNvSpPr/>
          <p:nvPr/>
        </p:nvSpPr>
        <p:spPr>
          <a:xfrm>
            <a:off x="82245" y="0"/>
            <a:ext cx="1105883" cy="1206919"/>
          </a:xfrm>
          <a:prstGeom prst="flowChartOffpageConnector">
            <a:avLst/>
          </a:prstGeom>
          <a:solidFill>
            <a:srgbClr val="5B6415">
              <a:alpha val="50980"/>
            </a:srgbClr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80"/>
          <p:cNvSpPr txBox="1"/>
          <p:nvPr/>
        </p:nvSpPr>
        <p:spPr>
          <a:xfrm>
            <a:off x="206562" y="42529"/>
            <a:ext cx="85725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5B641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PILAR</a:t>
            </a:r>
            <a:endParaRPr/>
          </a:p>
        </p:txBody>
      </p:sp>
      <p:sp>
        <p:nvSpPr>
          <p:cNvPr id="322" name="Google Shape;322;p80"/>
          <p:cNvSpPr txBox="1"/>
          <p:nvPr/>
        </p:nvSpPr>
        <p:spPr>
          <a:xfrm>
            <a:off x="225675" y="2770775"/>
            <a:ext cx="11735100" cy="39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1800"/>
              <a:buFont typeface="Noto Sans Symbols"/>
              <a:buChar char="✔"/>
            </a:pPr>
            <a:r>
              <a:rPr lang="pt-BR" sz="153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De acordo com o Yoga Sutra de Patanjali, a meditação ocorre quando o objeto de concentração preenche todo o espaço da consciência. Ao instalar a continuidade ininterrupta do fluxo da mente em direção ao objeto, o praticante em profunda abstração e domínio mental, sustenta-se em estado meditativo, sem cair em distrações, pelo tempo que desejar.</a:t>
            </a:r>
            <a:endParaRPr>
              <a:solidFill>
                <a:schemeClr val="dk1"/>
              </a:solidFill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Arial"/>
              <a:buNone/>
            </a:pPr>
            <a:endParaRPr sz="153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1800"/>
              <a:buFont typeface="Noto Sans Symbols"/>
              <a:buChar char="✔"/>
            </a:pPr>
            <a:r>
              <a:rPr lang="pt-BR" sz="153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BENEFÍCIOS GERAIS DA TÉCNICA:</a:t>
            </a:r>
            <a:endParaRPr sz="153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Char char="✔"/>
            </a:pPr>
            <a:r>
              <a:rPr lang="pt-BR" sz="153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Redução de estados mentais turbulentos e manutenção de estados mentais mais claros, tranquilos e positivos;</a:t>
            </a:r>
            <a:endParaRPr>
              <a:solidFill>
                <a:schemeClr val="dk1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Char char="✔"/>
            </a:pPr>
            <a:r>
              <a:rPr lang="pt-BR" sz="153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Dissolução de condicionamentos mentais, emocionais e comportamentais;</a:t>
            </a:r>
            <a:endParaRPr>
              <a:solidFill>
                <a:schemeClr val="dk1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Char char="✔"/>
            </a:pPr>
            <a:r>
              <a:rPr lang="pt-BR" sz="153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Capacidade de manter-se presente, compreender com clareza e agir com discernimento no agora;</a:t>
            </a:r>
            <a:endParaRPr>
              <a:solidFill>
                <a:schemeClr val="dk1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Char char="✔"/>
            </a:pPr>
            <a:r>
              <a:rPr lang="pt-BR" sz="153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Evolução de consciência espiritual e experiências de estados espontâneos de bem-aventurança e plenitude (Sat Chit Ananda).</a:t>
            </a:r>
            <a:endParaRPr>
              <a:solidFill>
                <a:schemeClr val="dk1"/>
              </a:solidFill>
            </a:endParaRPr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6000"/>
              </a:buClr>
              <a:buSzPts val="1530"/>
              <a:buFont typeface="Arial"/>
              <a:buNone/>
            </a:pPr>
            <a:endParaRPr sz="153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415"/>
              </a:buClr>
              <a:buSzPts val="1530"/>
              <a:buFont typeface="Noto Sans Symbols"/>
              <a:buChar char="✔"/>
            </a:pPr>
            <a:r>
              <a:rPr lang="pt-BR" sz="153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COMO REALIZAR MEDITAÇÃO?</a:t>
            </a:r>
            <a:endParaRPr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6000"/>
              </a:buClr>
              <a:buSzPts val="1530"/>
              <a:buFont typeface="Noto Sans Symbols"/>
              <a:buChar char="✔"/>
            </a:pPr>
            <a:r>
              <a:rPr lang="pt-BR" sz="153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Disciplina e Objetividade;</a:t>
            </a:r>
            <a:endParaRPr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6000"/>
              </a:buClr>
              <a:buSzPts val="1530"/>
              <a:buFont typeface="Noto Sans Symbols"/>
              <a:buChar char="✔"/>
            </a:pPr>
            <a:r>
              <a:rPr lang="pt-BR" sz="153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Consciência Observadora e Compaixão;</a:t>
            </a:r>
            <a:endParaRPr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6000"/>
              </a:buClr>
              <a:buSzPts val="1530"/>
              <a:buFont typeface="Noto Sans Symbols"/>
              <a:buChar char="✔"/>
            </a:pPr>
            <a:r>
              <a:rPr lang="pt-BR" sz="153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Dedicação e Desapego.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5D1B7DE-B7A4-754C-9579-2F33D0237542}"/>
              </a:ext>
            </a:extLst>
          </p:cNvPr>
          <p:cNvSpPr/>
          <p:nvPr/>
        </p:nvSpPr>
        <p:spPr>
          <a:xfrm>
            <a:off x="9599944" y="2019116"/>
            <a:ext cx="2465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dirty="0">
                <a:solidFill>
                  <a:srgbClr val="5B641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MEDITAÇÃO</a:t>
            </a:r>
            <a:endParaRPr lang="pt-B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81" descr="Uma imagem contendo ao ar livre, por do sol, pessoa, homem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8909" r="2" b="1"/>
          <a:stretch/>
        </p:blipFill>
        <p:spPr>
          <a:xfrm>
            <a:off x="1199077" y="4"/>
            <a:ext cx="4125131" cy="2489417"/>
          </a:xfrm>
          <a:custGeom>
            <a:avLst/>
            <a:gdLst/>
            <a:ahLst/>
            <a:cxnLst/>
            <a:rect l="l" t="t" r="r" b="b"/>
            <a:pathLst>
              <a:path w="4125131" h="2489417" extrusionOk="0">
                <a:moveTo>
                  <a:pt x="44777" y="0"/>
                </a:moveTo>
                <a:lnTo>
                  <a:pt x="4080354" y="0"/>
                </a:lnTo>
                <a:lnTo>
                  <a:pt x="4083227" y="11173"/>
                </a:lnTo>
                <a:cubicBezTo>
                  <a:pt x="4110702" y="145441"/>
                  <a:pt x="4125131" y="284462"/>
                  <a:pt x="4125131" y="426852"/>
                </a:cubicBezTo>
                <a:cubicBezTo>
                  <a:pt x="4125131" y="1565976"/>
                  <a:pt x="3201689" y="2489417"/>
                  <a:pt x="2062565" y="2489417"/>
                </a:cubicBezTo>
                <a:cubicBezTo>
                  <a:pt x="923442" y="2489417"/>
                  <a:pt x="0" y="1565976"/>
                  <a:pt x="0" y="426852"/>
                </a:cubicBezTo>
                <a:cubicBezTo>
                  <a:pt x="0" y="284462"/>
                  <a:pt x="14429" y="145441"/>
                  <a:pt x="41904" y="11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pic>
      <p:pic>
        <p:nvPicPr>
          <p:cNvPr id="328" name="Google Shape;328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81"/>
          <p:cNvSpPr txBox="1"/>
          <p:nvPr/>
        </p:nvSpPr>
        <p:spPr>
          <a:xfrm>
            <a:off x="5335157" y="-3321"/>
            <a:ext cx="6856843" cy="6900528"/>
          </a:xfrm>
          <a:prstGeom prst="rect">
            <a:avLst/>
          </a:prstGeom>
          <a:solidFill>
            <a:srgbClr val="EEEDD8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81"/>
          <p:cNvSpPr/>
          <p:nvPr/>
        </p:nvSpPr>
        <p:spPr>
          <a:xfrm>
            <a:off x="82245" y="0"/>
            <a:ext cx="1105883" cy="1206919"/>
          </a:xfrm>
          <a:prstGeom prst="flowChartOffpageConnector">
            <a:avLst/>
          </a:prstGeom>
          <a:solidFill>
            <a:srgbClr val="5B6415">
              <a:alpha val="50980"/>
            </a:srgbClr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81"/>
          <p:cNvSpPr txBox="1"/>
          <p:nvPr/>
        </p:nvSpPr>
        <p:spPr>
          <a:xfrm>
            <a:off x="206562" y="42529"/>
            <a:ext cx="85725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5B641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PILAR</a:t>
            </a:r>
            <a:endParaRPr/>
          </a:p>
        </p:txBody>
      </p:sp>
      <p:sp>
        <p:nvSpPr>
          <p:cNvPr id="332" name="Google Shape;332;p81"/>
          <p:cNvSpPr txBox="1"/>
          <p:nvPr/>
        </p:nvSpPr>
        <p:spPr>
          <a:xfrm>
            <a:off x="5803076" y="394361"/>
            <a:ext cx="6306679" cy="60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2800"/>
              <a:buFont typeface="Century Gothic"/>
              <a:buNone/>
            </a:pPr>
            <a:r>
              <a:rPr lang="pt-BR" sz="2800" dirty="0">
                <a:solidFill>
                  <a:srgbClr val="5B641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MEDITAÇÃO - </a:t>
            </a:r>
            <a:r>
              <a:rPr lang="pt-BR" sz="2800" dirty="0">
                <a:solidFill>
                  <a:srgbClr val="7F6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Sugestões de Prática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rgbClr val="5B641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dirty="0">
              <a:solidFill>
                <a:srgbClr val="5B641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81"/>
          <p:cNvSpPr txBox="1"/>
          <p:nvPr/>
        </p:nvSpPr>
        <p:spPr>
          <a:xfrm>
            <a:off x="0" y="3095879"/>
            <a:ext cx="4405745" cy="2948661"/>
          </a:xfrm>
          <a:prstGeom prst="rect">
            <a:avLst/>
          </a:prstGeom>
          <a:solidFill>
            <a:srgbClr val="5B6415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B641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B641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03200" algn="just" rtl="0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300"/>
              <a:buFont typeface="Noto Sans Symbols"/>
              <a:buNone/>
            </a:pPr>
            <a:endParaRPr sz="1300">
              <a:solidFill>
                <a:srgbClr val="5B641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300"/>
              <a:buFont typeface="Noto Sans Symbols"/>
              <a:buChar char="✔"/>
            </a:pPr>
            <a:r>
              <a:rPr lang="pt-BR" sz="1300">
                <a:solidFill>
                  <a:srgbClr val="5B641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Você pode realizar algumas posturas (ásanas) e/ou um pranayama como caminhos para aquietar o corpo, a mente e direcionar a energia para a  meditação. 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300"/>
              <a:buFont typeface="Noto Sans Symbols"/>
              <a:buChar char="✔"/>
            </a:pPr>
            <a:r>
              <a:rPr lang="pt-BR" sz="1300">
                <a:solidFill>
                  <a:srgbClr val="5B641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Comece com intervalos curtos e vá aumentando gradativamente de acordo com sua receptividade. Você pode usar um timer ou app para marcar o tempo, como o insight timer.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300"/>
              <a:buFont typeface="Noto Sans Symbols"/>
              <a:buChar char="✔"/>
            </a:pPr>
            <a:r>
              <a:rPr lang="pt-BR" sz="1300">
                <a:solidFill>
                  <a:srgbClr val="5B641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Não se apegue aos estados ou resultados da prática, seja regular e os frutos serão colhidos naturalmente.</a:t>
            </a:r>
            <a:endParaRPr/>
          </a:p>
        </p:txBody>
      </p:sp>
      <p:sp>
        <p:nvSpPr>
          <p:cNvPr id="334" name="Google Shape;334;p81"/>
          <p:cNvSpPr txBox="1"/>
          <p:nvPr/>
        </p:nvSpPr>
        <p:spPr>
          <a:xfrm>
            <a:off x="693125" y="3242768"/>
            <a:ext cx="2730258" cy="372463"/>
          </a:xfrm>
          <a:prstGeom prst="rect">
            <a:avLst/>
          </a:prstGeom>
          <a:noFill/>
          <a:ln w="9525" cap="flat" cmpd="sng">
            <a:solidFill>
              <a:srgbClr val="5B64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B641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DICAS NA PRÁTICA ☺</a:t>
            </a:r>
            <a:endParaRPr sz="1400">
              <a:solidFill>
                <a:srgbClr val="5B641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81"/>
          <p:cNvSpPr txBox="1"/>
          <p:nvPr/>
        </p:nvSpPr>
        <p:spPr>
          <a:xfrm>
            <a:off x="7050850" y="1557750"/>
            <a:ext cx="5073103" cy="369332"/>
          </a:xfrm>
          <a:prstGeom prst="rect">
            <a:avLst/>
          </a:prstGeom>
          <a:noFill/>
          <a:ln w="9525" cap="flat" cmpd="sng">
            <a:solidFill>
              <a:srgbClr val="5B64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B641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PRÁTICAS  MEDITATIVAS – Suportes Externos</a:t>
            </a:r>
            <a:endParaRPr/>
          </a:p>
        </p:txBody>
      </p:sp>
      <p:sp>
        <p:nvSpPr>
          <p:cNvPr id="336" name="Google Shape;336;p81"/>
          <p:cNvSpPr txBox="1"/>
          <p:nvPr/>
        </p:nvSpPr>
        <p:spPr>
          <a:xfrm>
            <a:off x="7142575" y="4139288"/>
            <a:ext cx="4967180" cy="369332"/>
          </a:xfrm>
          <a:prstGeom prst="rect">
            <a:avLst/>
          </a:prstGeom>
          <a:noFill/>
          <a:ln w="9525" cap="flat" cmpd="sng">
            <a:solidFill>
              <a:srgbClr val="5B64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B641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PRÁTICAS  MEDITATIVAS –  Suportes Internos</a:t>
            </a:r>
            <a:endParaRPr/>
          </a:p>
        </p:txBody>
      </p:sp>
      <p:sp>
        <p:nvSpPr>
          <p:cNvPr id="337" name="Google Shape;337;p81"/>
          <p:cNvSpPr txBox="1"/>
          <p:nvPr/>
        </p:nvSpPr>
        <p:spPr>
          <a:xfrm>
            <a:off x="5812825" y="2189010"/>
            <a:ext cx="631112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Escolha um objeto para concentrar a sua atenção e aprofunde a respiração. Você pode fechar suavemente os olhos e ouvir atentamente um som, mantra ou música agradável. É possível permanecer com os olhos abertos e fixa-los na ponta do nariz ou ainda em uma imagem ou objeto exterior de sua preferência.</a:t>
            </a:r>
            <a:endParaRPr/>
          </a:p>
        </p:txBody>
      </p:sp>
      <p:sp>
        <p:nvSpPr>
          <p:cNvPr id="338" name="Google Shape;338;p81"/>
          <p:cNvSpPr txBox="1"/>
          <p:nvPr/>
        </p:nvSpPr>
        <p:spPr>
          <a:xfrm>
            <a:off x="5885111" y="4706049"/>
            <a:ext cx="622464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Escolha um ponto interno para direcionar a sua atenção e aprofunde a respiração. Pode ser desde um ponto energético do seu corpo, como espaço entre as sobrancelhas (Ajña Chakra) ou centro do peito (Anahata Chakra). A respiração também é um suporte tradicional para meditação, que une percepções externas e internas. Após alguns ciclos de respiração profunda e lenta, concentre-se em apenas observar o ritmo natural e os movimentos do seu fluxo respiratório.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82" descr="Flor rosa com folhas verde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594" r="4652" b="-4"/>
          <a:stretch/>
        </p:blipFill>
        <p:spPr>
          <a:xfrm>
            <a:off x="138566" y="2770625"/>
            <a:ext cx="3978957" cy="3978957"/>
          </a:xfrm>
          <a:custGeom>
            <a:avLst/>
            <a:gdLst/>
            <a:ahLst/>
            <a:cxnLst/>
            <a:rect l="l" t="t" r="r" b="b"/>
            <a:pathLst>
              <a:path w="6057610" h="6057610" extrusionOk="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44" name="Google Shape;344;p82" descr="Uma imagem contendo ao ar livre, por do sol, pessoa, homem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t="8909" r="2" b="1"/>
          <a:stretch/>
        </p:blipFill>
        <p:spPr>
          <a:xfrm>
            <a:off x="1199077" y="4"/>
            <a:ext cx="4125131" cy="2489417"/>
          </a:xfrm>
          <a:custGeom>
            <a:avLst/>
            <a:gdLst/>
            <a:ahLst/>
            <a:cxnLst/>
            <a:rect l="l" t="t" r="r" b="b"/>
            <a:pathLst>
              <a:path w="4125131" h="2489417" extrusionOk="0">
                <a:moveTo>
                  <a:pt x="44777" y="0"/>
                </a:moveTo>
                <a:lnTo>
                  <a:pt x="4080354" y="0"/>
                </a:lnTo>
                <a:lnTo>
                  <a:pt x="4083227" y="11173"/>
                </a:lnTo>
                <a:cubicBezTo>
                  <a:pt x="4110702" y="145441"/>
                  <a:pt x="4125131" y="284462"/>
                  <a:pt x="4125131" y="426852"/>
                </a:cubicBezTo>
                <a:cubicBezTo>
                  <a:pt x="4125131" y="1565976"/>
                  <a:pt x="3201689" y="2489417"/>
                  <a:pt x="2062565" y="2489417"/>
                </a:cubicBezTo>
                <a:cubicBezTo>
                  <a:pt x="923442" y="2489417"/>
                  <a:pt x="0" y="1565976"/>
                  <a:pt x="0" y="426852"/>
                </a:cubicBezTo>
                <a:cubicBezTo>
                  <a:pt x="0" y="284462"/>
                  <a:pt x="14429" y="145441"/>
                  <a:pt x="41904" y="11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pic>
      <p:pic>
        <p:nvPicPr>
          <p:cNvPr id="345" name="Google Shape;345;p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82"/>
          <p:cNvSpPr txBox="1"/>
          <p:nvPr/>
        </p:nvSpPr>
        <p:spPr>
          <a:xfrm>
            <a:off x="441381" y="2377335"/>
            <a:ext cx="4287782" cy="71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82"/>
          <p:cNvSpPr txBox="1"/>
          <p:nvPr/>
        </p:nvSpPr>
        <p:spPr>
          <a:xfrm>
            <a:off x="5082639" y="3429000"/>
            <a:ext cx="6483928" cy="3230628"/>
          </a:xfrm>
          <a:prstGeom prst="rect">
            <a:avLst/>
          </a:prstGeom>
          <a:solidFill>
            <a:srgbClr val="EEED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1300"/>
              <a:buFont typeface="Noto Sans Symbols"/>
              <a:buChar char="✔"/>
            </a:pPr>
            <a:r>
              <a:rPr lang="pt-BR" sz="1400" b="1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OS YOGASUTRAS DE PATAÑJALI</a:t>
            </a:r>
            <a:endParaRPr sz="140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Traduzidos do sânscrito e comentados por Carlos Eduardo G. Barbosa.</a:t>
            </a:r>
            <a:endParaRPr/>
          </a:p>
          <a:p>
            <a:pPr marL="0" marR="0" lvl="0" indent="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6415"/>
              </a:buClr>
              <a:buSzPts val="1300"/>
              <a:buFont typeface="Noto Sans Symbols"/>
              <a:buChar char="✔"/>
            </a:pPr>
            <a:r>
              <a:rPr lang="pt-BR" sz="1400" b="1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HATHA YOGA PRADIPIKA</a:t>
            </a:r>
            <a:endParaRPr/>
          </a:p>
          <a:p>
            <a:pPr marL="0" marR="0" lvl="0" indent="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Tradução e Comentário Pedro Kupfer.</a:t>
            </a:r>
            <a:endParaRPr/>
          </a:p>
          <a:p>
            <a:pPr marL="0" marR="0" lvl="0" indent="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6415"/>
              </a:buClr>
              <a:buSzPts val="1300"/>
              <a:buFont typeface="Noto Sans Symbols"/>
              <a:buChar char="✔"/>
            </a:pPr>
            <a:r>
              <a:rPr lang="pt-BR" sz="1400" b="1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A CIÊNCIA DO YOGA</a:t>
            </a:r>
            <a:endParaRPr sz="140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Autor:</a:t>
            </a:r>
            <a:r>
              <a:rPr lang="pt-BR" sz="14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 I. K. Taimni                 </a:t>
            </a:r>
            <a:r>
              <a:rPr lang="pt-BR" sz="1400" b="1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Editora: </a:t>
            </a:r>
            <a:r>
              <a:rPr lang="pt-BR" sz="14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Palas Athena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48" name="Google Shape;348;p82"/>
          <p:cNvSpPr txBox="1"/>
          <p:nvPr/>
        </p:nvSpPr>
        <p:spPr>
          <a:xfrm>
            <a:off x="5648697" y="525637"/>
            <a:ext cx="5917870" cy="2378087"/>
          </a:xfrm>
          <a:prstGeom prst="rect">
            <a:avLst/>
          </a:prstGeom>
          <a:solidFill>
            <a:srgbClr val="EEED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SUGESTÕES DE LEITURA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1300"/>
              <a:buFont typeface="Noto Sans Symbols"/>
              <a:buChar char="✔"/>
            </a:pPr>
            <a:r>
              <a:rPr lang="pt-BR" sz="1400" b="1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AUTOPERFEIÇÃO COM HATHA YOGA</a:t>
            </a:r>
            <a:endParaRPr sz="140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Autor:</a:t>
            </a:r>
            <a:r>
              <a:rPr lang="pt-BR" sz="14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 José Hermógenes de Andrade Filho    </a:t>
            </a:r>
            <a:r>
              <a:rPr lang="pt-BR" sz="1400" b="1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Editora: </a:t>
            </a:r>
            <a:r>
              <a:rPr lang="pt-BR" sz="14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Best Seller</a:t>
            </a:r>
            <a:endParaRPr sz="140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6415"/>
              </a:buClr>
              <a:buSzPts val="1300"/>
              <a:buFont typeface="Noto Sans Symbols"/>
              <a:buChar char="✔"/>
            </a:pPr>
            <a:r>
              <a:rPr lang="pt-BR" sz="1400" b="1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O PODER DO AGORA</a:t>
            </a:r>
            <a:endParaRPr/>
          </a:p>
          <a:p>
            <a:pPr marL="0" marR="0" lvl="0" indent="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Autor:</a:t>
            </a:r>
            <a:r>
              <a:rPr lang="pt-BR" sz="14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 Eckhart Tolle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pt-BR" sz="1400" b="1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Editora: </a:t>
            </a:r>
            <a:r>
              <a:rPr lang="pt-BR" sz="1400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Sextante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83" descr="Flor rosa com folhas verde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594" r="4652" b="-4"/>
          <a:stretch/>
        </p:blipFill>
        <p:spPr>
          <a:xfrm>
            <a:off x="113151" y="2674194"/>
            <a:ext cx="4125131" cy="4125131"/>
          </a:xfrm>
          <a:custGeom>
            <a:avLst/>
            <a:gdLst/>
            <a:ahLst/>
            <a:cxnLst/>
            <a:rect l="l" t="t" r="r" b="b"/>
            <a:pathLst>
              <a:path w="6057610" h="6057610" extrusionOk="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54" name="Google Shape;354;p83" descr="Uma imagem contendo ao ar livre, por do sol, pessoa, homem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t="8909" r="2" b="1"/>
          <a:stretch/>
        </p:blipFill>
        <p:spPr>
          <a:xfrm>
            <a:off x="1199077" y="4"/>
            <a:ext cx="4125131" cy="2489417"/>
          </a:xfrm>
          <a:custGeom>
            <a:avLst/>
            <a:gdLst/>
            <a:ahLst/>
            <a:cxnLst/>
            <a:rect l="l" t="t" r="r" b="b"/>
            <a:pathLst>
              <a:path w="4125131" h="2489417" extrusionOk="0">
                <a:moveTo>
                  <a:pt x="44777" y="0"/>
                </a:moveTo>
                <a:lnTo>
                  <a:pt x="4080354" y="0"/>
                </a:lnTo>
                <a:lnTo>
                  <a:pt x="4083227" y="11173"/>
                </a:lnTo>
                <a:cubicBezTo>
                  <a:pt x="4110702" y="145441"/>
                  <a:pt x="4125131" y="284462"/>
                  <a:pt x="4125131" y="426852"/>
                </a:cubicBezTo>
                <a:cubicBezTo>
                  <a:pt x="4125131" y="1565976"/>
                  <a:pt x="3201689" y="2489417"/>
                  <a:pt x="2062565" y="2489417"/>
                </a:cubicBezTo>
                <a:cubicBezTo>
                  <a:pt x="923442" y="2489417"/>
                  <a:pt x="0" y="1565976"/>
                  <a:pt x="0" y="426852"/>
                </a:cubicBezTo>
                <a:cubicBezTo>
                  <a:pt x="0" y="284462"/>
                  <a:pt x="14429" y="145441"/>
                  <a:pt x="41904" y="11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pic>
      <p:pic>
        <p:nvPicPr>
          <p:cNvPr id="355" name="Google Shape;355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83"/>
          <p:cNvSpPr/>
          <p:nvPr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EEEDD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5481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83"/>
          <p:cNvSpPr txBox="1"/>
          <p:nvPr/>
        </p:nvSpPr>
        <p:spPr>
          <a:xfrm>
            <a:off x="441381" y="2377335"/>
            <a:ext cx="4287782" cy="71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83"/>
          <p:cNvSpPr txBox="1"/>
          <p:nvPr/>
        </p:nvSpPr>
        <p:spPr>
          <a:xfrm>
            <a:off x="5846914" y="210786"/>
            <a:ext cx="5822379" cy="6436427"/>
          </a:xfrm>
          <a:prstGeom prst="rect">
            <a:avLst/>
          </a:prstGeom>
          <a:solidFill>
            <a:srgbClr val="EEEDD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B553D"/>
              </a:buClr>
              <a:buSzPts val="6600"/>
              <a:buFont typeface="Calibri"/>
              <a:buNone/>
            </a:pPr>
            <a:endParaRPr sz="2775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4B553D"/>
              </a:buClr>
              <a:buSzPts val="6600"/>
              <a:buFont typeface="Calibri"/>
              <a:buNone/>
            </a:pPr>
            <a:endParaRPr sz="2775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4B553D"/>
              </a:buClr>
              <a:buSzPts val="6600"/>
              <a:buFont typeface="Calibri"/>
              <a:buNone/>
            </a:pPr>
            <a:endParaRPr sz="2775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4B553D"/>
              </a:buClr>
              <a:buSzPts val="6600"/>
              <a:buFont typeface="Calibri"/>
              <a:buNone/>
            </a:pPr>
            <a:endParaRPr sz="2775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4B553D"/>
              </a:buClr>
              <a:buSzPts val="6600"/>
              <a:buFont typeface="Calibri"/>
              <a:buNone/>
            </a:pPr>
            <a:endParaRPr sz="2775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4B553D"/>
              </a:buClr>
              <a:buSzPts val="6600"/>
              <a:buFont typeface="Calibri"/>
              <a:buNone/>
            </a:pPr>
            <a:endParaRPr sz="2775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4B553D"/>
              </a:buClr>
              <a:buSzPts val="6600"/>
              <a:buFont typeface="Calibri"/>
              <a:buNone/>
            </a:pPr>
            <a:endParaRPr sz="2775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4B553D"/>
              </a:buClr>
              <a:buSzPts val="6600"/>
              <a:buFont typeface="Calibri"/>
              <a:buNone/>
            </a:pPr>
            <a:endParaRPr sz="2775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4B553D"/>
              </a:buClr>
              <a:buSzPts val="6600"/>
              <a:buFont typeface="Calibri"/>
              <a:buNone/>
            </a:pPr>
            <a:r>
              <a:rPr lang="pt-BR" sz="2775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MUITO OBRIGADA PELA PRESENÇA!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4B553D"/>
              </a:buClr>
              <a:buSzPts val="6600"/>
              <a:buFont typeface="Calibri"/>
              <a:buNone/>
            </a:pPr>
            <a:r>
              <a:rPr lang="pt-BR" sz="222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Palestra Quatro Pilares do Yoga | 2020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4B553D"/>
              </a:buClr>
              <a:buSzPts val="6600"/>
              <a:buFont typeface="Calibri"/>
              <a:buNone/>
            </a:pPr>
            <a:endParaRPr sz="222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4B553D"/>
              </a:buClr>
              <a:buSzPts val="6600"/>
              <a:buFont typeface="Calibri"/>
              <a:buNone/>
            </a:pPr>
            <a:endParaRPr sz="222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4B553D"/>
              </a:buClr>
              <a:buSzPts val="6600"/>
              <a:buFont typeface="Calibri"/>
              <a:buNone/>
            </a:pPr>
            <a:endParaRPr sz="222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4B553D"/>
              </a:buClr>
              <a:buSzPts val="6600"/>
              <a:buFont typeface="Calibri"/>
              <a:buNone/>
            </a:pPr>
            <a:r>
              <a:rPr lang="pt-BR" sz="1757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POR ANA PAULA BRASIL 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4B553D"/>
              </a:buClr>
              <a:buSzPts val="6600"/>
              <a:buFont typeface="Calibri"/>
              <a:buNone/>
            </a:pPr>
            <a:r>
              <a:rPr lang="pt-BR" sz="1757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@yogartlifebr | www.yogartlife.com.br</a:t>
            </a:r>
            <a:endParaRPr sz="1757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4B553D"/>
              </a:buClr>
              <a:buSzPts val="6600"/>
              <a:buFont typeface="Calibri"/>
              <a:buNone/>
            </a:pPr>
            <a:endParaRPr sz="1757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4B553D"/>
              </a:buClr>
              <a:buSzPts val="6600"/>
              <a:buFont typeface="Calibri"/>
              <a:buNone/>
            </a:pPr>
            <a:endParaRPr sz="1757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4B553D"/>
              </a:buClr>
              <a:buSzPts val="6600"/>
              <a:buFont typeface="Calibri"/>
              <a:buNone/>
            </a:pPr>
            <a:r>
              <a:rPr lang="pt-BR" sz="1757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ESCOLA  INYOGA 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rgbClr val="4B553D"/>
              </a:buClr>
              <a:buSzPts val="6600"/>
              <a:buFont typeface="Calibri"/>
              <a:buNone/>
            </a:pPr>
            <a:r>
              <a:rPr lang="pt-BR" sz="1757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@inyogabrasil |www.inyogaonline.com.br</a:t>
            </a:r>
            <a:endParaRPr sz="1757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83" descr="Uma imagem contendo aeronave, transporte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86963" y="0"/>
            <a:ext cx="1663550" cy="2218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69" descr="Flor rosa com folhas verdes&#10;&#10;Descrição gerada automaticamente"/>
          <p:cNvPicPr preferRelativeResize="0"/>
          <p:nvPr/>
        </p:nvPicPr>
        <p:blipFill rotWithShape="1">
          <a:blip r:embed="rId3">
            <a:alphaModFix amt="37000"/>
          </a:blip>
          <a:srcRect t="10724" b="279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9"/>
          <p:cNvSpPr/>
          <p:nvPr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EEEDD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5481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69"/>
          <p:cNvSpPr txBox="1"/>
          <p:nvPr/>
        </p:nvSpPr>
        <p:spPr>
          <a:xfrm>
            <a:off x="7218024" y="2732059"/>
            <a:ext cx="4336945" cy="220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1400"/>
              <a:buFont typeface="Arial"/>
              <a:buNone/>
            </a:pPr>
            <a:r>
              <a:rPr lang="pt-BR" sz="119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Que estejamos protegidos e unidos</a:t>
            </a:r>
            <a:endParaRPr sz="238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5B6415"/>
              </a:buClr>
              <a:buSzPts val="1400"/>
              <a:buFont typeface="Arial"/>
              <a:buNone/>
            </a:pPr>
            <a:r>
              <a:rPr lang="pt-BR" sz="119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Que possamos apreciar a realidade</a:t>
            </a:r>
            <a:endParaRPr sz="238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5B6415"/>
              </a:buClr>
              <a:buSzPts val="1400"/>
              <a:buFont typeface="Arial"/>
              <a:buNone/>
            </a:pPr>
            <a:r>
              <a:rPr lang="pt-BR" sz="119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Que tenhamos muita energia</a:t>
            </a:r>
            <a:endParaRPr sz="238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5B6415"/>
              </a:buClr>
              <a:buSzPts val="1400"/>
              <a:buFont typeface="Arial"/>
              <a:buNone/>
            </a:pPr>
            <a:r>
              <a:rPr lang="pt-BR" sz="119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Que o nosso estudo tenha muita luz</a:t>
            </a:r>
            <a:endParaRPr sz="238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5B6415"/>
              </a:buClr>
              <a:buSzPts val="1400"/>
              <a:buFont typeface="Arial"/>
              <a:buNone/>
            </a:pPr>
            <a:r>
              <a:rPr lang="pt-BR" sz="119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Que nós nunca nos desentendamos </a:t>
            </a:r>
            <a:endParaRPr sz="238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5B6415"/>
              </a:buClr>
              <a:buSzPts val="1400"/>
              <a:buFont typeface="Arial"/>
              <a:buNone/>
            </a:pPr>
            <a:r>
              <a:rPr lang="pt-BR" sz="119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Om paz, paz, paz</a:t>
            </a:r>
            <a:endParaRPr sz="238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69"/>
          <p:cNvSpPr txBox="1"/>
          <p:nvPr/>
        </p:nvSpPr>
        <p:spPr>
          <a:xfrm>
            <a:off x="5377346" y="581973"/>
            <a:ext cx="36479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4000"/>
              <a:buFont typeface="Calibri"/>
              <a:buNone/>
            </a:pPr>
            <a:r>
              <a:rPr lang="pt-BR" sz="40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Shanti Mantra</a:t>
            </a:r>
            <a:endParaRPr sz="180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9"/>
          <p:cNvSpPr txBox="1"/>
          <p:nvPr/>
        </p:nvSpPr>
        <p:spPr>
          <a:xfrm>
            <a:off x="781589" y="1722352"/>
            <a:ext cx="5800929" cy="422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</a:pPr>
            <a:r>
              <a:rPr lang="pt-BR" sz="20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Om Sahana Vavatu Mantra </a:t>
            </a:r>
            <a:br>
              <a:rPr lang="pt-BR" sz="20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0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OM Sahana Vavatu</a:t>
            </a:r>
            <a:br>
              <a:rPr lang="pt-BR" sz="20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0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Sahanau Bhunaktu</a:t>
            </a:r>
            <a:br>
              <a:rPr lang="pt-BR" sz="20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0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Saha Viryam Karavavahai</a:t>
            </a:r>
            <a:br>
              <a:rPr lang="pt-BR" sz="20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0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Tejasvi Navaditamastu</a:t>
            </a:r>
            <a:br>
              <a:rPr lang="pt-BR" sz="20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0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Ma Vidvishavahai</a:t>
            </a:r>
            <a:br>
              <a:rPr lang="pt-BR" sz="20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0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OM Shanti Shanti Shantih</a:t>
            </a:r>
            <a:endParaRPr sz="2000" b="0" i="0" u="none" strike="noStrike" cap="none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70" descr="Flor rosa com folhas verde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594" r="4652" b="-4"/>
          <a:stretch/>
        </p:blipFill>
        <p:spPr>
          <a:xfrm>
            <a:off x="441381" y="2706867"/>
            <a:ext cx="3790142" cy="3790142"/>
          </a:xfrm>
          <a:custGeom>
            <a:avLst/>
            <a:gdLst/>
            <a:ahLst/>
            <a:cxnLst/>
            <a:rect l="l" t="t" r="r" b="b"/>
            <a:pathLst>
              <a:path w="6057610" h="6057610" extrusionOk="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6" name="Google Shape;106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70"/>
          <p:cNvSpPr txBox="1"/>
          <p:nvPr/>
        </p:nvSpPr>
        <p:spPr>
          <a:xfrm>
            <a:off x="441381" y="2377335"/>
            <a:ext cx="4287782" cy="71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70"/>
          <p:cNvSpPr txBox="1"/>
          <p:nvPr/>
        </p:nvSpPr>
        <p:spPr>
          <a:xfrm>
            <a:off x="5642031" y="623825"/>
            <a:ext cx="6108588" cy="5896934"/>
          </a:xfrm>
          <a:prstGeom prst="rect">
            <a:avLst/>
          </a:prstGeom>
          <a:solidFill>
            <a:srgbClr val="EEEDD8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70"/>
          <p:cNvSpPr txBox="1"/>
          <p:nvPr/>
        </p:nvSpPr>
        <p:spPr>
          <a:xfrm>
            <a:off x="441381" y="502710"/>
            <a:ext cx="3275596" cy="127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</a:pPr>
            <a:r>
              <a:rPr lang="pt-BR" sz="16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“Atha </a:t>
            </a:r>
            <a:r>
              <a:rPr lang="pt-BR" sz="1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Yô</a:t>
            </a:r>
            <a:r>
              <a:rPr lang="pt-BR" sz="16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gánu</a:t>
            </a:r>
            <a:r>
              <a:rPr lang="pt-BR" sz="1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sh</a:t>
            </a:r>
            <a:r>
              <a:rPr lang="pt-BR" sz="16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ásanam.</a:t>
            </a:r>
            <a:endParaRPr sz="16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</a:pPr>
            <a:r>
              <a:rPr lang="pt-BR" sz="16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pt-BR" sz="1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ô</a:t>
            </a:r>
            <a:r>
              <a:rPr lang="pt-BR" sz="16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gash chitta vrtti nir</a:t>
            </a:r>
            <a:r>
              <a:rPr lang="pt-BR" sz="1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ô</a:t>
            </a:r>
            <a:r>
              <a:rPr lang="pt-BR" sz="16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dhah.</a:t>
            </a:r>
            <a:endParaRPr sz="16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</a:pPr>
            <a:r>
              <a:rPr lang="pt-BR" sz="16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Tadá drashtuh s</a:t>
            </a:r>
            <a:r>
              <a:rPr lang="pt-BR" sz="1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pt-BR" sz="16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arúp</a:t>
            </a:r>
            <a:r>
              <a:rPr lang="pt-BR" sz="1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ê</a:t>
            </a:r>
            <a:r>
              <a:rPr lang="pt-BR" sz="16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’vasthánam.”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</a:pPr>
            <a:endParaRPr sz="16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60" b="1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YOGA SUTRA DE PANTANJALI </a:t>
            </a:r>
            <a:endParaRPr/>
          </a:p>
        </p:txBody>
      </p:sp>
      <p:sp>
        <p:nvSpPr>
          <p:cNvPr id="110" name="Google Shape;110;p70"/>
          <p:cNvSpPr txBox="1"/>
          <p:nvPr/>
        </p:nvSpPr>
        <p:spPr>
          <a:xfrm>
            <a:off x="6287195" y="1303738"/>
            <a:ext cx="5016444" cy="425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RAJA YOGA – </a:t>
            </a:r>
            <a:r>
              <a:rPr lang="pt-BR" sz="2000" b="1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O YOGA REAL OU CLÁSSICO</a:t>
            </a:r>
            <a:endParaRPr sz="2000" b="0" i="0" u="none" strike="noStrike" cap="none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Noto Sans Symbols"/>
              <a:buChar char="❖"/>
            </a:pPr>
            <a:r>
              <a:rPr lang="pt-BR" sz="1800" b="0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Sistematizado pelo grande mestre e filósofo indiano,  Sri Patanjali nos Yoga Sutras (aproximadamente no séc. II a.C.).</a:t>
            </a:r>
            <a:endParaRPr/>
          </a:p>
          <a:p>
            <a:pPr marL="3429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Noto Sans Symbols"/>
              <a:buChar char="❖"/>
            </a:pPr>
            <a:r>
              <a:rPr lang="pt-BR" sz="1800" b="0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Considerado pai do Yoga, Patanjali foi um grande mestre e filósofo indiano que compilou a referenciada “Senda Óctupla”, um caminho que conduz o homem à liberdade.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71" descr="Flor rosa com folhas verde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594" r="4652" b="-4"/>
          <a:stretch/>
        </p:blipFill>
        <p:spPr>
          <a:xfrm>
            <a:off x="138566" y="2873829"/>
            <a:ext cx="3875753" cy="3875753"/>
          </a:xfrm>
          <a:custGeom>
            <a:avLst/>
            <a:gdLst/>
            <a:ahLst/>
            <a:cxnLst/>
            <a:rect l="l" t="t" r="r" b="b"/>
            <a:pathLst>
              <a:path w="6057610" h="6057610" extrusionOk="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16" name="Google Shape;116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1"/>
          <p:cNvSpPr txBox="1"/>
          <p:nvPr/>
        </p:nvSpPr>
        <p:spPr>
          <a:xfrm>
            <a:off x="441381" y="2377335"/>
            <a:ext cx="4287782" cy="71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71"/>
          <p:cNvGrpSpPr/>
          <p:nvPr/>
        </p:nvGrpSpPr>
        <p:grpSpPr>
          <a:xfrm>
            <a:off x="4455700" y="2311043"/>
            <a:ext cx="7169912" cy="4199750"/>
            <a:chOff x="1788" y="457367"/>
            <a:chExt cx="8983827" cy="2739205"/>
          </a:xfrm>
        </p:grpSpPr>
        <p:sp>
          <p:nvSpPr>
            <p:cNvPr id="119" name="Google Shape;119;p71"/>
            <p:cNvSpPr/>
            <p:nvPr/>
          </p:nvSpPr>
          <p:spPr>
            <a:xfrm>
              <a:off x="1915516" y="986306"/>
              <a:ext cx="409971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rnd" cmpd="sng">
              <a:solidFill>
                <a:srgbClr val="B73923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71"/>
            <p:cNvSpPr txBox="1"/>
            <p:nvPr/>
          </p:nvSpPr>
          <p:spPr>
            <a:xfrm>
              <a:off x="2109487" y="1029823"/>
              <a:ext cx="22028" cy="4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" name="Google Shape;121;p71"/>
            <p:cNvSpPr/>
            <p:nvPr/>
          </p:nvSpPr>
          <p:spPr>
            <a:xfrm>
              <a:off x="1788" y="457367"/>
              <a:ext cx="1915528" cy="1149316"/>
            </a:xfrm>
            <a:prstGeom prst="rect">
              <a:avLst/>
            </a:prstGeom>
            <a:solidFill>
              <a:srgbClr val="B73923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71"/>
            <p:cNvSpPr txBox="1"/>
            <p:nvPr/>
          </p:nvSpPr>
          <p:spPr>
            <a:xfrm>
              <a:off x="1788" y="457367"/>
              <a:ext cx="1915528" cy="1149316"/>
            </a:xfrm>
            <a:prstGeom prst="rect">
              <a:avLst/>
            </a:prstGeom>
            <a:solidFill>
              <a:srgbClr val="5B6415">
                <a:alpha val="70980"/>
              </a:srgbClr>
            </a:solidFill>
            <a:ln>
              <a:noFill/>
            </a:ln>
          </p:spPr>
          <p:txBody>
            <a:bodyPr spcFirstLastPara="1" wrap="square" lIns="93850" tIns="98525" rIns="93850" bIns="98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pt-BR" sz="125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YAMA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endPara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pt-BR" sz="125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Restrições para a conduta ética</a:t>
              </a:r>
              <a:endParaRPr sz="12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" name="Google Shape;123;p71"/>
            <p:cNvSpPr/>
            <p:nvPr/>
          </p:nvSpPr>
          <p:spPr>
            <a:xfrm>
              <a:off x="4271616" y="986306"/>
              <a:ext cx="409971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rnd" cmpd="sng">
              <a:solidFill>
                <a:srgbClr val="AD4126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71"/>
            <p:cNvSpPr txBox="1"/>
            <p:nvPr/>
          </p:nvSpPr>
          <p:spPr>
            <a:xfrm>
              <a:off x="4465587" y="1029823"/>
              <a:ext cx="22028" cy="4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" name="Google Shape;125;p71"/>
            <p:cNvSpPr/>
            <p:nvPr/>
          </p:nvSpPr>
          <p:spPr>
            <a:xfrm>
              <a:off x="2357888" y="457367"/>
              <a:ext cx="1915528" cy="1149316"/>
            </a:xfrm>
            <a:prstGeom prst="rect">
              <a:avLst/>
            </a:prstGeom>
            <a:solidFill>
              <a:srgbClr val="AE4027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71"/>
            <p:cNvSpPr txBox="1"/>
            <p:nvPr/>
          </p:nvSpPr>
          <p:spPr>
            <a:xfrm>
              <a:off x="2357888" y="457367"/>
              <a:ext cx="1915528" cy="1149316"/>
            </a:xfrm>
            <a:prstGeom prst="rect">
              <a:avLst/>
            </a:prstGeom>
            <a:solidFill>
              <a:srgbClr val="5B6415">
                <a:alpha val="70980"/>
              </a:srgbClr>
            </a:solidFill>
            <a:ln>
              <a:noFill/>
            </a:ln>
          </p:spPr>
          <p:txBody>
            <a:bodyPr spcFirstLastPara="1" wrap="square" lIns="93850" tIns="98525" rIns="93850" bIns="98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pt-BR" sz="125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NIYAMA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endParaRPr sz="12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pt-BR" sz="125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Prescrições para a conduta ética</a:t>
              </a:r>
              <a:endParaRPr sz="12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" name="Google Shape;127;p71"/>
            <p:cNvSpPr/>
            <p:nvPr/>
          </p:nvSpPr>
          <p:spPr>
            <a:xfrm>
              <a:off x="6627715" y="986306"/>
              <a:ext cx="409971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rnd" cmpd="sng">
              <a:solidFill>
                <a:srgbClr val="A44529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71"/>
            <p:cNvSpPr txBox="1"/>
            <p:nvPr/>
          </p:nvSpPr>
          <p:spPr>
            <a:xfrm>
              <a:off x="6821687" y="1029823"/>
              <a:ext cx="22028" cy="4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" name="Google Shape;129;p71"/>
            <p:cNvSpPr/>
            <p:nvPr/>
          </p:nvSpPr>
          <p:spPr>
            <a:xfrm>
              <a:off x="4713987" y="457367"/>
              <a:ext cx="1915528" cy="1149316"/>
            </a:xfrm>
            <a:prstGeom prst="rect">
              <a:avLst/>
            </a:prstGeom>
            <a:solidFill>
              <a:srgbClr val="A74528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71"/>
            <p:cNvSpPr txBox="1"/>
            <p:nvPr/>
          </p:nvSpPr>
          <p:spPr>
            <a:xfrm>
              <a:off x="4713987" y="457367"/>
              <a:ext cx="1915528" cy="1149316"/>
            </a:xfrm>
            <a:prstGeom prst="rect">
              <a:avLst/>
            </a:prstGeom>
            <a:solidFill>
              <a:srgbClr val="5B6415">
                <a:alpha val="70980"/>
              </a:srgbClr>
            </a:solidFill>
            <a:ln>
              <a:noFill/>
            </a:ln>
          </p:spPr>
          <p:txBody>
            <a:bodyPr spcFirstLastPara="1" wrap="square" lIns="93850" tIns="98525" rIns="93850" bIns="98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pt-BR" sz="125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ÁSANA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endPara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pt-BR" sz="125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Postura correta</a:t>
              </a:r>
              <a:endParaRPr sz="12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" name="Google Shape;131;p71"/>
            <p:cNvSpPr/>
            <p:nvPr/>
          </p:nvSpPr>
          <p:spPr>
            <a:xfrm>
              <a:off x="959552" y="1604884"/>
              <a:ext cx="7068299" cy="4099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5005"/>
                  </a:lnTo>
                  <a:lnTo>
                    <a:pt x="0" y="65005"/>
                  </a:lnTo>
                  <a:lnTo>
                    <a:pt x="0" y="120000"/>
                  </a:lnTo>
                </a:path>
              </a:pathLst>
            </a:custGeom>
            <a:noFill/>
            <a:ln w="9525" cap="rnd" cmpd="sng">
              <a:solidFill>
                <a:srgbClr val="9D492A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71"/>
            <p:cNvSpPr txBox="1"/>
            <p:nvPr/>
          </p:nvSpPr>
          <p:spPr>
            <a:xfrm>
              <a:off x="4316651" y="1807667"/>
              <a:ext cx="354100" cy="4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3" name="Google Shape;133;p71"/>
            <p:cNvSpPr/>
            <p:nvPr/>
          </p:nvSpPr>
          <p:spPr>
            <a:xfrm>
              <a:off x="7070087" y="457367"/>
              <a:ext cx="1915528" cy="1149316"/>
            </a:xfrm>
            <a:prstGeom prst="rect">
              <a:avLst/>
            </a:prstGeom>
            <a:solidFill>
              <a:srgbClr val="A0492A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71"/>
            <p:cNvSpPr txBox="1"/>
            <p:nvPr/>
          </p:nvSpPr>
          <p:spPr>
            <a:xfrm>
              <a:off x="7070087" y="457367"/>
              <a:ext cx="1915528" cy="1149316"/>
            </a:xfrm>
            <a:prstGeom prst="rect">
              <a:avLst/>
            </a:prstGeom>
            <a:solidFill>
              <a:srgbClr val="5B6415">
                <a:alpha val="70980"/>
              </a:srgbClr>
            </a:solidFill>
            <a:ln>
              <a:noFill/>
            </a:ln>
          </p:spPr>
          <p:txBody>
            <a:bodyPr spcFirstLastPara="1" wrap="square" lIns="93850" tIns="98525" rIns="93850" bIns="98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pt-BR" sz="125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PRANAYAMA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endParaRPr sz="12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pt-BR" sz="125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Controle da bioenergia</a:t>
              </a:r>
              <a:endParaRPr sz="12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" name="Google Shape;135;p71"/>
            <p:cNvSpPr/>
            <p:nvPr/>
          </p:nvSpPr>
          <p:spPr>
            <a:xfrm>
              <a:off x="1915516" y="2576194"/>
              <a:ext cx="409971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rnd" cmpd="sng">
              <a:solidFill>
                <a:srgbClr val="944D2D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71"/>
            <p:cNvSpPr txBox="1"/>
            <p:nvPr/>
          </p:nvSpPr>
          <p:spPr>
            <a:xfrm>
              <a:off x="2109487" y="2619711"/>
              <a:ext cx="22028" cy="4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7" name="Google Shape;137;p71"/>
            <p:cNvSpPr/>
            <p:nvPr/>
          </p:nvSpPr>
          <p:spPr>
            <a:xfrm>
              <a:off x="1788" y="2047256"/>
              <a:ext cx="1915528" cy="1149316"/>
            </a:xfrm>
            <a:prstGeom prst="rect">
              <a:avLst/>
            </a:prstGeom>
            <a:solidFill>
              <a:srgbClr val="994B2C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71"/>
            <p:cNvSpPr txBox="1"/>
            <p:nvPr/>
          </p:nvSpPr>
          <p:spPr>
            <a:xfrm>
              <a:off x="1788" y="2047256"/>
              <a:ext cx="1915528" cy="1149316"/>
            </a:xfrm>
            <a:prstGeom prst="rect">
              <a:avLst/>
            </a:prstGeom>
            <a:solidFill>
              <a:srgbClr val="5B6415">
                <a:alpha val="70980"/>
              </a:srgbClr>
            </a:solidFill>
            <a:ln>
              <a:noFill/>
            </a:ln>
          </p:spPr>
          <p:txBody>
            <a:bodyPr spcFirstLastPara="1" wrap="square" lIns="93850" tIns="98525" rIns="93850" bIns="98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pt-BR" sz="125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PRATYAHARA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endParaRPr sz="12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pt-BR" sz="125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Recolhimento dos sentidos</a:t>
              </a:r>
              <a:endParaRPr sz="12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" name="Google Shape;139;p71"/>
            <p:cNvSpPr/>
            <p:nvPr/>
          </p:nvSpPr>
          <p:spPr>
            <a:xfrm>
              <a:off x="4271616" y="2576194"/>
              <a:ext cx="409971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rnd" cmpd="sng">
              <a:solidFill>
                <a:srgbClr val="8D502E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71"/>
            <p:cNvSpPr txBox="1"/>
            <p:nvPr/>
          </p:nvSpPr>
          <p:spPr>
            <a:xfrm>
              <a:off x="4465587" y="2619711"/>
              <a:ext cx="22028" cy="4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1" name="Google Shape;141;p71"/>
            <p:cNvSpPr/>
            <p:nvPr/>
          </p:nvSpPr>
          <p:spPr>
            <a:xfrm>
              <a:off x="2357888" y="2047256"/>
              <a:ext cx="1915528" cy="1149316"/>
            </a:xfrm>
            <a:prstGeom prst="rect">
              <a:avLst/>
            </a:prstGeom>
            <a:solidFill>
              <a:srgbClr val="924E2D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71"/>
            <p:cNvSpPr txBox="1"/>
            <p:nvPr/>
          </p:nvSpPr>
          <p:spPr>
            <a:xfrm>
              <a:off x="2357888" y="2047256"/>
              <a:ext cx="1915528" cy="1149316"/>
            </a:xfrm>
            <a:prstGeom prst="rect">
              <a:avLst/>
            </a:prstGeom>
            <a:solidFill>
              <a:srgbClr val="5B6415">
                <a:alpha val="70980"/>
              </a:srgbClr>
            </a:solidFill>
            <a:ln>
              <a:noFill/>
            </a:ln>
          </p:spPr>
          <p:txBody>
            <a:bodyPr spcFirstLastPara="1" wrap="square" lIns="93850" tIns="98525" rIns="93850" bIns="98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pt-BR" sz="125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DHARANA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endParaRPr sz="12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pt-BR" sz="125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Concentração</a:t>
              </a:r>
              <a:endParaRPr sz="12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3" name="Google Shape;143;p71"/>
            <p:cNvSpPr/>
            <p:nvPr/>
          </p:nvSpPr>
          <p:spPr>
            <a:xfrm>
              <a:off x="6627715" y="2576194"/>
              <a:ext cx="409971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rnd" cmpd="sng">
              <a:solidFill>
                <a:srgbClr val="85512F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71"/>
            <p:cNvSpPr txBox="1"/>
            <p:nvPr/>
          </p:nvSpPr>
          <p:spPr>
            <a:xfrm>
              <a:off x="6821687" y="2619711"/>
              <a:ext cx="22028" cy="4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entury Gothic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5" name="Google Shape;145;p71"/>
            <p:cNvSpPr/>
            <p:nvPr/>
          </p:nvSpPr>
          <p:spPr>
            <a:xfrm>
              <a:off x="4713987" y="2047256"/>
              <a:ext cx="1915528" cy="1149316"/>
            </a:xfrm>
            <a:prstGeom prst="rect">
              <a:avLst/>
            </a:prstGeom>
            <a:solidFill>
              <a:srgbClr val="8B502E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71"/>
            <p:cNvSpPr txBox="1"/>
            <p:nvPr/>
          </p:nvSpPr>
          <p:spPr>
            <a:xfrm>
              <a:off x="4713987" y="2047256"/>
              <a:ext cx="1915528" cy="1149316"/>
            </a:xfrm>
            <a:prstGeom prst="rect">
              <a:avLst/>
            </a:prstGeom>
            <a:solidFill>
              <a:srgbClr val="5B6415">
                <a:alpha val="70980"/>
              </a:srgbClr>
            </a:solidFill>
            <a:ln>
              <a:noFill/>
            </a:ln>
          </p:spPr>
          <p:txBody>
            <a:bodyPr spcFirstLastPara="1" wrap="square" lIns="93850" tIns="98525" rIns="93850" bIns="98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pt-BR" sz="125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DHYANA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endParaRPr sz="12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pt-BR" sz="125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Meditação</a:t>
              </a:r>
              <a:endParaRPr sz="12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7" name="Google Shape;147;p71"/>
            <p:cNvSpPr/>
            <p:nvPr/>
          </p:nvSpPr>
          <p:spPr>
            <a:xfrm>
              <a:off x="7070087" y="2047256"/>
              <a:ext cx="1915528" cy="1149316"/>
            </a:xfrm>
            <a:prstGeom prst="rect">
              <a:avLst/>
            </a:prstGeom>
            <a:solidFill>
              <a:srgbClr val="85512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71"/>
            <p:cNvSpPr txBox="1"/>
            <p:nvPr/>
          </p:nvSpPr>
          <p:spPr>
            <a:xfrm>
              <a:off x="7070087" y="2047256"/>
              <a:ext cx="1915528" cy="1149316"/>
            </a:xfrm>
            <a:prstGeom prst="rect">
              <a:avLst/>
            </a:prstGeom>
            <a:solidFill>
              <a:srgbClr val="5B6415">
                <a:alpha val="70980"/>
              </a:srgbClr>
            </a:solidFill>
            <a:ln>
              <a:noFill/>
            </a:ln>
          </p:spPr>
          <p:txBody>
            <a:bodyPr spcFirstLastPara="1" wrap="square" lIns="93850" tIns="98525" rIns="93850" bIns="98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pt-BR" sz="125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SAMADHI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pt-BR" sz="125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pt-BR" sz="125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Super</a:t>
              </a:r>
              <a:endParaRPr sz="12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pt-BR" sz="125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consciência</a:t>
              </a:r>
              <a:endParaRPr sz="12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49" name="Google Shape;149;p71"/>
          <p:cNvSpPr txBox="1"/>
          <p:nvPr/>
        </p:nvSpPr>
        <p:spPr>
          <a:xfrm>
            <a:off x="4504931" y="636063"/>
            <a:ext cx="7120681" cy="81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pt-BR" sz="308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Raja Yoga - </a:t>
            </a:r>
            <a:endParaRPr/>
          </a:p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pt-BR" sz="308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O Caminho de Oito Passos</a:t>
            </a:r>
            <a:endParaRPr/>
          </a:p>
        </p:txBody>
      </p:sp>
      <p:sp>
        <p:nvSpPr>
          <p:cNvPr id="150" name="Google Shape;150;p71"/>
          <p:cNvSpPr txBox="1"/>
          <p:nvPr/>
        </p:nvSpPr>
        <p:spPr>
          <a:xfrm>
            <a:off x="225632" y="170541"/>
            <a:ext cx="3420093" cy="194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“Eis os postulados mais elevados do Yoga</a:t>
            </a:r>
            <a:r>
              <a:rPr lang="pt-BR" sz="1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pt-BR" sz="18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pt-BR" sz="18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oga é o recolhimento dos meios de expressão da mente</a:t>
            </a:r>
            <a:r>
              <a:rPr lang="pt-BR" sz="1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Então </a:t>
            </a:r>
            <a:r>
              <a:rPr lang="pt-BR" sz="1800" b="0" i="1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aquele que vê </a:t>
            </a:r>
            <a:r>
              <a:rPr lang="pt-BR" sz="18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se manifesta em sua natureza mais autêntica”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60" b="1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YOGA SUTRA DE PANTANJALI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72" descr="Flor rosa com folhas verde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594" r="4652" b="-4"/>
          <a:stretch/>
        </p:blipFill>
        <p:spPr>
          <a:xfrm>
            <a:off x="138566" y="2744773"/>
            <a:ext cx="4004809" cy="4004809"/>
          </a:xfrm>
          <a:custGeom>
            <a:avLst/>
            <a:gdLst/>
            <a:ahLst/>
            <a:cxnLst/>
            <a:rect l="l" t="t" r="r" b="b"/>
            <a:pathLst>
              <a:path w="6057610" h="6057610" extrusionOk="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6" name="Google Shape;156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2"/>
          <p:cNvSpPr txBox="1"/>
          <p:nvPr/>
        </p:nvSpPr>
        <p:spPr>
          <a:xfrm>
            <a:off x="441381" y="2377335"/>
            <a:ext cx="4287782" cy="71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72"/>
          <p:cNvGrpSpPr/>
          <p:nvPr/>
        </p:nvGrpSpPr>
        <p:grpSpPr>
          <a:xfrm>
            <a:off x="5965371" y="2634113"/>
            <a:ext cx="5431618" cy="3683522"/>
            <a:chOff x="1622462" y="5983"/>
            <a:chExt cx="7140917" cy="3622381"/>
          </a:xfrm>
        </p:grpSpPr>
        <p:sp>
          <p:nvSpPr>
            <p:cNvPr id="159" name="Google Shape;159;p72"/>
            <p:cNvSpPr/>
            <p:nvPr/>
          </p:nvSpPr>
          <p:spPr>
            <a:xfrm>
              <a:off x="1664198" y="5983"/>
              <a:ext cx="7087797" cy="651725"/>
            </a:xfrm>
            <a:prstGeom prst="roundRect">
              <a:avLst>
                <a:gd name="adj" fmla="val 10000"/>
              </a:avLst>
            </a:prstGeom>
            <a:solidFill>
              <a:srgbClr val="5B6415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2"/>
            <p:cNvSpPr txBox="1"/>
            <p:nvPr/>
          </p:nvSpPr>
          <p:spPr>
            <a:xfrm>
              <a:off x="1794199" y="91233"/>
              <a:ext cx="6817423" cy="476008"/>
            </a:xfrm>
            <a:prstGeom prst="rect">
              <a:avLst/>
            </a:prstGeom>
            <a:solidFill>
              <a:srgbClr val="5B6415"/>
            </a:solidFill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pt-BR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AHIMSA (não violentar)</a:t>
              </a:r>
              <a:endParaRPr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2"/>
            <p:cNvSpPr/>
            <p:nvPr/>
          </p:nvSpPr>
          <p:spPr>
            <a:xfrm>
              <a:off x="1629368" y="730789"/>
              <a:ext cx="7129533" cy="675976"/>
            </a:xfrm>
            <a:prstGeom prst="roundRect">
              <a:avLst>
                <a:gd name="adj" fmla="val 10000"/>
              </a:avLst>
            </a:prstGeom>
            <a:solidFill>
              <a:srgbClr val="5B6415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2"/>
            <p:cNvSpPr txBox="1"/>
            <p:nvPr/>
          </p:nvSpPr>
          <p:spPr>
            <a:xfrm>
              <a:off x="1857865" y="768321"/>
              <a:ext cx="6753758" cy="619181"/>
            </a:xfrm>
            <a:prstGeom prst="rect">
              <a:avLst/>
            </a:prstGeom>
            <a:solidFill>
              <a:srgbClr val="5B6415"/>
            </a:solidFill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pt-BR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SATYA (não mentir | não falsear)</a:t>
              </a:r>
              <a:endParaRPr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2"/>
            <p:cNvSpPr/>
            <p:nvPr/>
          </p:nvSpPr>
          <p:spPr>
            <a:xfrm>
              <a:off x="1633846" y="1498114"/>
              <a:ext cx="7129533" cy="657710"/>
            </a:xfrm>
            <a:prstGeom prst="roundRect">
              <a:avLst>
                <a:gd name="adj" fmla="val 10000"/>
              </a:avLst>
            </a:prstGeom>
            <a:solidFill>
              <a:srgbClr val="5B6415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72"/>
            <p:cNvSpPr txBox="1"/>
            <p:nvPr/>
          </p:nvSpPr>
          <p:spPr>
            <a:xfrm>
              <a:off x="1794201" y="1517379"/>
              <a:ext cx="6817423" cy="619181"/>
            </a:xfrm>
            <a:prstGeom prst="rect">
              <a:avLst/>
            </a:prstGeom>
            <a:solidFill>
              <a:srgbClr val="5B6415"/>
            </a:solidFill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pt-BR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ASTEYA (não roubar | não invejar)</a:t>
              </a:r>
              <a:endParaRPr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2"/>
            <p:cNvSpPr/>
            <p:nvPr/>
          </p:nvSpPr>
          <p:spPr>
            <a:xfrm>
              <a:off x="1622462" y="2247173"/>
              <a:ext cx="7129533" cy="657709"/>
            </a:xfrm>
            <a:prstGeom prst="roundRect">
              <a:avLst>
                <a:gd name="adj" fmla="val 10000"/>
              </a:avLst>
            </a:prstGeom>
            <a:solidFill>
              <a:srgbClr val="5B6415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2"/>
            <p:cNvSpPr txBox="1"/>
            <p:nvPr/>
          </p:nvSpPr>
          <p:spPr>
            <a:xfrm>
              <a:off x="1857862" y="2266437"/>
              <a:ext cx="5979938" cy="619181"/>
            </a:xfrm>
            <a:prstGeom prst="rect">
              <a:avLst/>
            </a:prstGeom>
            <a:solidFill>
              <a:srgbClr val="5B6415"/>
            </a:solidFill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pt-BR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BRAHMACHARYA (não dissipar energia| moderação sensual)</a:t>
              </a:r>
              <a:endParaRPr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2"/>
            <p:cNvSpPr/>
            <p:nvPr/>
          </p:nvSpPr>
          <p:spPr>
            <a:xfrm>
              <a:off x="1633846" y="2970656"/>
              <a:ext cx="7099821" cy="657708"/>
            </a:xfrm>
            <a:prstGeom prst="roundRect">
              <a:avLst>
                <a:gd name="adj" fmla="val 10000"/>
              </a:avLst>
            </a:prstGeom>
            <a:solidFill>
              <a:srgbClr val="5B6415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2"/>
            <p:cNvSpPr txBox="1"/>
            <p:nvPr/>
          </p:nvSpPr>
          <p:spPr>
            <a:xfrm>
              <a:off x="1857863" y="2996232"/>
              <a:ext cx="6753759" cy="564901"/>
            </a:xfrm>
            <a:prstGeom prst="rect">
              <a:avLst/>
            </a:prstGeom>
            <a:solidFill>
              <a:srgbClr val="5B6415"/>
            </a:solidFill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pt-BR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APARIGRAHA (não possessividade |desapego)</a:t>
              </a:r>
              <a:endParaRPr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72"/>
          <p:cNvSpPr txBox="1"/>
          <p:nvPr/>
        </p:nvSpPr>
        <p:spPr>
          <a:xfrm>
            <a:off x="6571632" y="1396141"/>
            <a:ext cx="4282717" cy="9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pt-BR" sz="384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YAMAS -</a:t>
            </a:r>
            <a:r>
              <a:rPr lang="pt-BR" sz="384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 Proscrições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 sz="3840" b="0" i="0" u="none" strike="noStrike" cap="none">
              <a:solidFill>
                <a:srgbClr val="548135"/>
              </a:solidFill>
              <a:latin typeface="Quintessential"/>
              <a:ea typeface="Quintessential"/>
              <a:cs typeface="Quintessential"/>
              <a:sym typeface="Quintessential"/>
            </a:endParaRPr>
          </a:p>
        </p:txBody>
      </p:sp>
      <p:sp>
        <p:nvSpPr>
          <p:cNvPr id="170" name="Google Shape;170;p72"/>
          <p:cNvSpPr txBox="1"/>
          <p:nvPr/>
        </p:nvSpPr>
        <p:spPr>
          <a:xfrm>
            <a:off x="441381" y="302225"/>
            <a:ext cx="3299346" cy="196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</a:pPr>
            <a:r>
              <a:rPr lang="pt-BR" sz="18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“Quem não se dispõe a observar os preceitos morais universais não está seriamente decidido a investigar a verdade”</a:t>
            </a:r>
            <a:br>
              <a:rPr lang="pt-BR" sz="18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260" b="0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26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60" b="1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PARAMAHANSA YOGANANDA* </a:t>
            </a:r>
            <a:br>
              <a:rPr lang="pt-BR" sz="1260" b="1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b="0" i="1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*Trecho do livro “Autobiografia de um Iogue</a:t>
            </a:r>
            <a:r>
              <a:rPr lang="pt-BR" sz="1170" b="0" i="1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80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2"/>
          <p:cNvSpPr/>
          <p:nvPr/>
        </p:nvSpPr>
        <p:spPr>
          <a:xfrm>
            <a:off x="10996551" y="-1"/>
            <a:ext cx="1088290" cy="1276059"/>
          </a:xfrm>
          <a:prstGeom prst="flowChartOffpageConnector">
            <a:avLst/>
          </a:prstGeom>
          <a:solidFill>
            <a:srgbClr val="5B6415">
              <a:alpha val="50980"/>
            </a:srgbClr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2"/>
          <p:cNvSpPr txBox="1"/>
          <p:nvPr/>
        </p:nvSpPr>
        <p:spPr>
          <a:xfrm>
            <a:off x="11101388" y="145064"/>
            <a:ext cx="8572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PILAR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73" descr="Flor rosa com folhas verde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594" r="4652" b="-4"/>
          <a:stretch/>
        </p:blipFill>
        <p:spPr>
          <a:xfrm>
            <a:off x="138566" y="2744773"/>
            <a:ext cx="4004809" cy="4004809"/>
          </a:xfrm>
          <a:custGeom>
            <a:avLst/>
            <a:gdLst/>
            <a:ahLst/>
            <a:cxnLst/>
            <a:rect l="l" t="t" r="r" b="b"/>
            <a:pathLst>
              <a:path w="6057610" h="6057610" extrusionOk="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78" name="Google Shape;178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3"/>
          <p:cNvSpPr txBox="1"/>
          <p:nvPr/>
        </p:nvSpPr>
        <p:spPr>
          <a:xfrm>
            <a:off x="5223010" y="1960057"/>
            <a:ext cx="65639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pt-BR" sz="16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Regulam o relacionamento do yogue consigo mesmo, com os demais seres e com o ambiente em que vive, harmonizando sua presença no mundo.</a:t>
            </a:r>
            <a:endParaRPr/>
          </a:p>
        </p:txBody>
      </p:sp>
      <p:grpSp>
        <p:nvGrpSpPr>
          <p:cNvPr id="180" name="Google Shape;180;p73"/>
          <p:cNvGrpSpPr/>
          <p:nvPr/>
        </p:nvGrpSpPr>
        <p:grpSpPr>
          <a:xfrm>
            <a:off x="5369920" y="3026689"/>
            <a:ext cx="6181321" cy="2794669"/>
            <a:chOff x="178882" y="373927"/>
            <a:chExt cx="8629638" cy="2906086"/>
          </a:xfrm>
        </p:grpSpPr>
        <p:sp>
          <p:nvSpPr>
            <p:cNvPr id="181" name="Google Shape;181;p73"/>
            <p:cNvSpPr/>
            <p:nvPr/>
          </p:nvSpPr>
          <p:spPr>
            <a:xfrm>
              <a:off x="178882" y="373927"/>
              <a:ext cx="1142458" cy="1142458"/>
            </a:xfrm>
            <a:prstGeom prst="ellipse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EEEDD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3"/>
            <p:cNvSpPr/>
            <p:nvPr/>
          </p:nvSpPr>
          <p:spPr>
            <a:xfrm>
              <a:off x="418798" y="613843"/>
              <a:ext cx="662625" cy="66262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50800" dir="5400000" algn="ctr" rotWithShape="0">
                <a:srgbClr val="EEEDD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73"/>
            <p:cNvSpPr/>
            <p:nvPr/>
          </p:nvSpPr>
          <p:spPr>
            <a:xfrm>
              <a:off x="1566153" y="373927"/>
              <a:ext cx="2692936" cy="1142458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EEEDD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73"/>
            <p:cNvSpPr txBox="1"/>
            <p:nvPr/>
          </p:nvSpPr>
          <p:spPr>
            <a:xfrm>
              <a:off x="1566153" y="373927"/>
              <a:ext cx="2692936" cy="1142458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EEEDD8"/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rPr lang="pt-BR" sz="1600" b="0" i="0" u="none" strike="noStrike" cap="none">
                  <a:solidFill>
                    <a:srgbClr val="5B6415"/>
                  </a:solidFill>
                  <a:latin typeface="Calibri"/>
                  <a:ea typeface="Calibri"/>
                  <a:cs typeface="Calibri"/>
                  <a:sym typeface="Calibri"/>
                </a:rPr>
                <a:t>Purificam o yogue</a:t>
              </a:r>
              <a:endParaRPr sz="16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73"/>
            <p:cNvSpPr/>
            <p:nvPr/>
          </p:nvSpPr>
          <p:spPr>
            <a:xfrm>
              <a:off x="4728313" y="373927"/>
              <a:ext cx="1142458" cy="1142458"/>
            </a:xfrm>
            <a:prstGeom prst="ellipse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EEEDD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73"/>
            <p:cNvSpPr/>
            <p:nvPr/>
          </p:nvSpPr>
          <p:spPr>
            <a:xfrm>
              <a:off x="4968230" y="613843"/>
              <a:ext cx="662625" cy="66262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50800" dir="5400000" algn="ctr" rotWithShape="0">
                <a:srgbClr val="EEEDD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73"/>
            <p:cNvSpPr/>
            <p:nvPr/>
          </p:nvSpPr>
          <p:spPr>
            <a:xfrm>
              <a:off x="6115584" y="373927"/>
              <a:ext cx="2692936" cy="1142458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EEEDD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73"/>
            <p:cNvSpPr txBox="1"/>
            <p:nvPr/>
          </p:nvSpPr>
          <p:spPr>
            <a:xfrm>
              <a:off x="6115584" y="373927"/>
              <a:ext cx="2692936" cy="1142458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EEEDD8"/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rPr lang="pt-BR" sz="1600" b="0" i="0" u="none" strike="noStrike" cap="none">
                  <a:solidFill>
                    <a:srgbClr val="5B6415"/>
                  </a:solidFill>
                  <a:latin typeface="Calibri"/>
                  <a:ea typeface="Calibri"/>
                  <a:cs typeface="Calibri"/>
                  <a:sym typeface="Calibri"/>
                </a:rPr>
                <a:t>Aniquilam o ego</a:t>
              </a:r>
              <a:endParaRPr sz="16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73"/>
            <p:cNvSpPr/>
            <p:nvPr/>
          </p:nvSpPr>
          <p:spPr>
            <a:xfrm>
              <a:off x="178882" y="2137555"/>
              <a:ext cx="1142458" cy="1142458"/>
            </a:xfrm>
            <a:prstGeom prst="ellipse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EEEDD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3"/>
            <p:cNvSpPr/>
            <p:nvPr/>
          </p:nvSpPr>
          <p:spPr>
            <a:xfrm>
              <a:off x="418798" y="2377471"/>
              <a:ext cx="662625" cy="66262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50800" dir="5400000" algn="ctr" rotWithShape="0">
                <a:srgbClr val="EEEDD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73"/>
            <p:cNvSpPr/>
            <p:nvPr/>
          </p:nvSpPr>
          <p:spPr>
            <a:xfrm>
              <a:off x="1566153" y="2137555"/>
              <a:ext cx="2692936" cy="1142458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EEEDD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3"/>
            <p:cNvSpPr txBox="1"/>
            <p:nvPr/>
          </p:nvSpPr>
          <p:spPr>
            <a:xfrm>
              <a:off x="1566153" y="2137555"/>
              <a:ext cx="2692936" cy="1142458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EEEDD8"/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rPr lang="pt-BR" sz="1600" b="0" i="0" u="none" strike="noStrike" cap="none">
                  <a:solidFill>
                    <a:srgbClr val="5B6415"/>
                  </a:solidFill>
                  <a:latin typeface="Calibri"/>
                  <a:ea typeface="Calibri"/>
                  <a:cs typeface="Calibri"/>
                  <a:sym typeface="Calibri"/>
                </a:rPr>
                <a:t>Controlam o instinto de sobrevivência</a:t>
              </a:r>
              <a:endParaRPr sz="16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73"/>
            <p:cNvSpPr/>
            <p:nvPr/>
          </p:nvSpPr>
          <p:spPr>
            <a:xfrm>
              <a:off x="4728313" y="2137555"/>
              <a:ext cx="1142458" cy="1142458"/>
            </a:xfrm>
            <a:prstGeom prst="ellipse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EEEDD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73"/>
            <p:cNvSpPr/>
            <p:nvPr/>
          </p:nvSpPr>
          <p:spPr>
            <a:xfrm>
              <a:off x="4968230" y="2377471"/>
              <a:ext cx="662625" cy="66262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50800" dir="5400000" algn="ctr" rotWithShape="0">
                <a:srgbClr val="EEEDD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73"/>
            <p:cNvSpPr/>
            <p:nvPr/>
          </p:nvSpPr>
          <p:spPr>
            <a:xfrm>
              <a:off x="6115584" y="2137555"/>
              <a:ext cx="2692936" cy="1142458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EEEDD8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3"/>
            <p:cNvSpPr txBox="1"/>
            <p:nvPr/>
          </p:nvSpPr>
          <p:spPr>
            <a:xfrm>
              <a:off x="6115584" y="2137555"/>
              <a:ext cx="2692936" cy="1142458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EEEDD8"/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rPr lang="pt-BR" sz="1600" b="0" i="0" u="none" strike="noStrike" cap="none">
                  <a:solidFill>
                    <a:srgbClr val="5B6415"/>
                  </a:solidFill>
                  <a:latin typeface="Calibri"/>
                  <a:ea typeface="Calibri"/>
                  <a:cs typeface="Calibri"/>
                  <a:sym typeface="Calibri"/>
                </a:rPr>
                <a:t>Canalizam a energia para um propósito superior (espiritual)</a:t>
              </a:r>
              <a:endParaRPr sz="16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73"/>
          <p:cNvSpPr txBox="1"/>
          <p:nvPr/>
        </p:nvSpPr>
        <p:spPr>
          <a:xfrm>
            <a:off x="422729" y="190229"/>
            <a:ext cx="2997366" cy="2031325"/>
          </a:xfrm>
          <a:prstGeom prst="rect">
            <a:avLst/>
          </a:prstGeom>
          <a:solidFill>
            <a:srgbClr val="EEED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pt-BR" sz="18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O comportamento ético se constrói diariamente,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com paciência e compaixão.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Para ir além das limitações do ego, evocamos com esforço a atitude oposta à da dificuldade.   </a:t>
            </a:r>
            <a:endParaRPr/>
          </a:p>
        </p:txBody>
      </p:sp>
      <p:sp>
        <p:nvSpPr>
          <p:cNvPr id="198" name="Google Shape;198;p73"/>
          <p:cNvSpPr/>
          <p:nvPr/>
        </p:nvSpPr>
        <p:spPr>
          <a:xfrm>
            <a:off x="10972800" y="0"/>
            <a:ext cx="1112041" cy="1280890"/>
          </a:xfrm>
          <a:prstGeom prst="flowChartOffpageConnector">
            <a:avLst/>
          </a:prstGeom>
          <a:solidFill>
            <a:srgbClr val="5B6415">
              <a:alpha val="50980"/>
            </a:srgbClr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3"/>
          <p:cNvSpPr txBox="1"/>
          <p:nvPr/>
        </p:nvSpPr>
        <p:spPr>
          <a:xfrm>
            <a:off x="11101388" y="145064"/>
            <a:ext cx="8572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PILAR</a:t>
            </a:r>
            <a:endParaRPr/>
          </a:p>
        </p:txBody>
      </p:sp>
      <p:sp>
        <p:nvSpPr>
          <p:cNvPr id="200" name="Google Shape;200;p73"/>
          <p:cNvSpPr txBox="1"/>
          <p:nvPr/>
        </p:nvSpPr>
        <p:spPr>
          <a:xfrm>
            <a:off x="6363608" y="1188668"/>
            <a:ext cx="4282717" cy="540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pt-BR" sz="3684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YAMAS -</a:t>
            </a:r>
            <a:r>
              <a:rPr lang="pt-BR" sz="3684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 Proscrições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 sz="5280" b="0" i="0" u="none" strike="noStrike" cap="none">
              <a:solidFill>
                <a:srgbClr val="548135"/>
              </a:solidFill>
              <a:latin typeface="Quintessential"/>
              <a:ea typeface="Quintessential"/>
              <a:cs typeface="Quintessential"/>
              <a:sym typeface="Quintessent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74" descr="Flor rosa com folhas verde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594" r="4652" b="-4"/>
          <a:stretch/>
        </p:blipFill>
        <p:spPr>
          <a:xfrm>
            <a:off x="138566" y="2744773"/>
            <a:ext cx="4004809" cy="4004809"/>
          </a:xfrm>
          <a:custGeom>
            <a:avLst/>
            <a:gdLst/>
            <a:ahLst/>
            <a:cxnLst/>
            <a:rect l="l" t="t" r="r" b="b"/>
            <a:pathLst>
              <a:path w="6057610" h="6057610" extrusionOk="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06" name="Google Shape;206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74"/>
          <p:cNvSpPr txBox="1"/>
          <p:nvPr/>
        </p:nvSpPr>
        <p:spPr>
          <a:xfrm>
            <a:off x="441381" y="2377335"/>
            <a:ext cx="4287782" cy="71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4"/>
          <p:cNvSpPr txBox="1"/>
          <p:nvPr/>
        </p:nvSpPr>
        <p:spPr>
          <a:xfrm>
            <a:off x="6068150" y="1170175"/>
            <a:ext cx="46512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pt-BR" sz="36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NIYAMAS – </a:t>
            </a:r>
            <a:r>
              <a:rPr lang="pt-BR" sz="36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Prescrições</a:t>
            </a:r>
            <a:br>
              <a:rPr lang="pt-BR" sz="242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98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p74"/>
          <p:cNvGrpSpPr/>
          <p:nvPr/>
        </p:nvGrpSpPr>
        <p:grpSpPr>
          <a:xfrm>
            <a:off x="5990809" y="2231966"/>
            <a:ext cx="4981984" cy="3653940"/>
            <a:chOff x="2057612" y="0"/>
            <a:chExt cx="6946436" cy="3653940"/>
          </a:xfrm>
        </p:grpSpPr>
        <p:sp>
          <p:nvSpPr>
            <p:cNvPr id="210" name="Google Shape;210;p74"/>
            <p:cNvSpPr/>
            <p:nvPr/>
          </p:nvSpPr>
          <p:spPr>
            <a:xfrm>
              <a:off x="2067102" y="0"/>
              <a:ext cx="6920400" cy="6576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6E4C3"/>
                </a:gs>
                <a:gs pos="69000">
                  <a:srgbClr val="E6E4C3"/>
                </a:gs>
                <a:gs pos="100000">
                  <a:srgbClr val="E6E4C3"/>
                </a:gs>
              </a:gsLst>
              <a:path path="circle">
                <a:fillToRect r="100000" b="100000"/>
              </a:path>
              <a:tileRect l="-100000" t="-100000"/>
            </a:gradFill>
            <a:ln w="15875" cap="rnd" cmpd="sng">
              <a:solidFill>
                <a:srgbClr val="EEED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74"/>
            <p:cNvSpPr txBox="1"/>
            <p:nvPr/>
          </p:nvSpPr>
          <p:spPr>
            <a:xfrm>
              <a:off x="2623348" y="35823"/>
              <a:ext cx="6380700" cy="619200"/>
            </a:xfrm>
            <a:prstGeom prst="rect">
              <a:avLst/>
            </a:prstGeom>
            <a:gradFill>
              <a:gsLst>
                <a:gs pos="0">
                  <a:srgbClr val="E6E4C3"/>
                </a:gs>
                <a:gs pos="69000">
                  <a:srgbClr val="E6E4C3"/>
                </a:gs>
                <a:gs pos="100000">
                  <a:srgbClr val="E6E4C3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lang="pt-BR" sz="1800" b="1" i="0" u="none" strike="noStrike" cap="none">
                  <a:solidFill>
                    <a:srgbClr val="5B6415"/>
                  </a:solidFill>
                  <a:latin typeface="Calibri"/>
                  <a:ea typeface="Calibri"/>
                  <a:cs typeface="Calibri"/>
                  <a:sym typeface="Calibri"/>
                </a:rPr>
                <a:t>SAUCHAN (pureza)</a:t>
              </a:r>
              <a:endParaRPr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74"/>
            <p:cNvSpPr/>
            <p:nvPr/>
          </p:nvSpPr>
          <p:spPr>
            <a:xfrm>
              <a:off x="2057612" y="749057"/>
              <a:ext cx="6920301" cy="65770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6E4C3"/>
                </a:gs>
                <a:gs pos="69000">
                  <a:srgbClr val="E6E4C3"/>
                </a:gs>
                <a:gs pos="100000">
                  <a:srgbClr val="E6E4C3"/>
                </a:gs>
              </a:gsLst>
              <a:path path="circle">
                <a:fillToRect r="100000" b="100000"/>
              </a:path>
              <a:tileRect l="-100000" t="-100000"/>
            </a:gradFill>
            <a:ln w="15875" cap="rnd" cmpd="sng">
              <a:solidFill>
                <a:srgbClr val="EEED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74"/>
            <p:cNvSpPr txBox="1"/>
            <p:nvPr/>
          </p:nvSpPr>
          <p:spPr>
            <a:xfrm>
              <a:off x="2425511" y="768321"/>
              <a:ext cx="6538800" cy="619200"/>
            </a:xfrm>
            <a:prstGeom prst="rect">
              <a:avLst/>
            </a:prstGeom>
            <a:gradFill>
              <a:gsLst>
                <a:gs pos="0">
                  <a:srgbClr val="E6E4C3"/>
                </a:gs>
                <a:gs pos="69000">
                  <a:srgbClr val="E6E4C3"/>
                </a:gs>
                <a:gs pos="100000">
                  <a:srgbClr val="E6E4C3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lang="pt-BR" sz="1800" b="1" i="0" u="none" strike="noStrike" cap="none">
                  <a:solidFill>
                    <a:srgbClr val="5B6415"/>
                  </a:solidFill>
                  <a:latin typeface="Calibri"/>
                  <a:ea typeface="Calibri"/>
                  <a:cs typeface="Calibri"/>
                  <a:sym typeface="Calibri"/>
                </a:rPr>
                <a:t>SANTOSHA (contentamento)</a:t>
              </a:r>
              <a:endParaRPr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74"/>
            <p:cNvSpPr/>
            <p:nvPr/>
          </p:nvSpPr>
          <p:spPr>
            <a:xfrm>
              <a:off x="2060774" y="1498115"/>
              <a:ext cx="6920301" cy="65770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6E4C3"/>
                </a:gs>
                <a:gs pos="69000">
                  <a:srgbClr val="E6E4C3"/>
                </a:gs>
                <a:gs pos="100000">
                  <a:srgbClr val="E6E4C3"/>
                </a:gs>
              </a:gsLst>
              <a:path path="circle">
                <a:fillToRect r="100000" b="100000"/>
              </a:path>
              <a:tileRect l="-100000" t="-100000"/>
            </a:gradFill>
            <a:ln w="15875" cap="rnd" cmpd="sng">
              <a:solidFill>
                <a:srgbClr val="EEED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74"/>
            <p:cNvSpPr txBox="1"/>
            <p:nvPr/>
          </p:nvSpPr>
          <p:spPr>
            <a:xfrm>
              <a:off x="2711561" y="1517379"/>
              <a:ext cx="6252600" cy="619200"/>
            </a:xfrm>
            <a:prstGeom prst="rect">
              <a:avLst/>
            </a:prstGeom>
            <a:gradFill>
              <a:gsLst>
                <a:gs pos="0">
                  <a:srgbClr val="E6E4C3"/>
                </a:gs>
                <a:gs pos="69000">
                  <a:srgbClr val="E6E4C3"/>
                </a:gs>
                <a:gs pos="100000">
                  <a:srgbClr val="E6E4C3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lang="pt-BR" sz="1800" b="1" i="0" u="none" strike="noStrike" cap="none">
                  <a:solidFill>
                    <a:srgbClr val="5B6415"/>
                  </a:solidFill>
                  <a:latin typeface="Calibri"/>
                  <a:ea typeface="Calibri"/>
                  <a:cs typeface="Calibri"/>
                  <a:sym typeface="Calibri"/>
                </a:rPr>
                <a:t>TAPAS (austeridade; disciplina)</a:t>
              </a:r>
              <a:endParaRPr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74"/>
            <p:cNvSpPr/>
            <p:nvPr/>
          </p:nvSpPr>
          <p:spPr>
            <a:xfrm>
              <a:off x="2083697" y="2247173"/>
              <a:ext cx="6920301" cy="65770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6E4C3"/>
                </a:gs>
                <a:gs pos="69000">
                  <a:srgbClr val="E6E4C3"/>
                </a:gs>
                <a:gs pos="100000">
                  <a:srgbClr val="E6E4C3"/>
                </a:gs>
              </a:gsLst>
              <a:path path="circle">
                <a:fillToRect r="100000" b="100000"/>
              </a:path>
              <a:tileRect l="-100000" t="-100000"/>
            </a:gradFill>
            <a:ln w="15875" cap="rnd" cmpd="sng">
              <a:solidFill>
                <a:srgbClr val="EEED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4"/>
            <p:cNvSpPr txBox="1"/>
            <p:nvPr/>
          </p:nvSpPr>
          <p:spPr>
            <a:xfrm>
              <a:off x="2386006" y="2266437"/>
              <a:ext cx="6578100" cy="619200"/>
            </a:xfrm>
            <a:prstGeom prst="rect">
              <a:avLst/>
            </a:prstGeom>
            <a:gradFill>
              <a:gsLst>
                <a:gs pos="0">
                  <a:srgbClr val="E6E4C3"/>
                </a:gs>
                <a:gs pos="69000">
                  <a:srgbClr val="E6E4C3"/>
                </a:gs>
                <a:gs pos="100000">
                  <a:srgbClr val="E6E4C3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lang="pt-BR" sz="1800" b="1" i="0" u="none" strike="noStrike" cap="none">
                  <a:solidFill>
                    <a:srgbClr val="5B6415"/>
                  </a:solidFill>
                  <a:latin typeface="Calibri"/>
                  <a:ea typeface="Calibri"/>
                  <a:cs typeface="Calibri"/>
                  <a:sym typeface="Calibri"/>
                </a:rPr>
                <a:t>SVADHYAYA (autoestudo e estudo das escrituras)</a:t>
              </a:r>
              <a:endParaRPr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74"/>
            <p:cNvSpPr/>
            <p:nvPr/>
          </p:nvSpPr>
          <p:spPr>
            <a:xfrm>
              <a:off x="2067102" y="2996231"/>
              <a:ext cx="6920301" cy="65770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6E4C3"/>
                </a:gs>
                <a:gs pos="69000">
                  <a:srgbClr val="E6E4C3"/>
                </a:gs>
                <a:gs pos="100000">
                  <a:srgbClr val="E6E4C3"/>
                </a:gs>
              </a:gsLst>
              <a:path path="circle">
                <a:fillToRect r="100000" b="100000"/>
              </a:path>
              <a:tileRect l="-100000" t="-100000"/>
            </a:gradFill>
            <a:ln w="15875" cap="rnd" cmpd="sng">
              <a:solidFill>
                <a:srgbClr val="EEED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74"/>
            <p:cNvSpPr txBox="1"/>
            <p:nvPr/>
          </p:nvSpPr>
          <p:spPr>
            <a:xfrm>
              <a:off x="2175994" y="3015484"/>
              <a:ext cx="6788100" cy="619200"/>
            </a:xfrm>
            <a:prstGeom prst="rect">
              <a:avLst/>
            </a:prstGeom>
            <a:gradFill>
              <a:gsLst>
                <a:gs pos="0">
                  <a:srgbClr val="E6E4C3"/>
                </a:gs>
                <a:gs pos="69000">
                  <a:srgbClr val="E6E4C3"/>
                </a:gs>
                <a:gs pos="100000">
                  <a:srgbClr val="E6E4C3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rPr lang="pt-BR" sz="1800" b="1" i="0" u="none" strike="noStrike" cap="none">
                  <a:solidFill>
                    <a:srgbClr val="5B6415"/>
                  </a:solidFill>
                  <a:latin typeface="Calibri"/>
                  <a:ea typeface="Calibri"/>
                  <a:cs typeface="Calibri"/>
                  <a:sym typeface="Calibri"/>
                </a:rPr>
                <a:t>ISHVARAPRANIDHANA (entrega, devoção a Deus)</a:t>
              </a:r>
              <a:endParaRPr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74"/>
          <p:cNvSpPr txBox="1"/>
          <p:nvPr/>
        </p:nvSpPr>
        <p:spPr>
          <a:xfrm>
            <a:off x="233362" y="402415"/>
            <a:ext cx="411300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pt-BR" sz="18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"Yoga não é algo que você faz de manhã e de noite. É um jeito de ser. Uma pessoa deve se tornar yoga. Yoga de manhã e de noite? É apenas a prática.”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SADHGURU</a:t>
            </a:r>
            <a:endParaRPr/>
          </a:p>
        </p:txBody>
      </p:sp>
      <p:sp>
        <p:nvSpPr>
          <p:cNvPr id="221" name="Google Shape;221;p74"/>
          <p:cNvSpPr/>
          <p:nvPr/>
        </p:nvSpPr>
        <p:spPr>
          <a:xfrm>
            <a:off x="10972800" y="-1"/>
            <a:ext cx="1112041" cy="1349453"/>
          </a:xfrm>
          <a:prstGeom prst="flowChartOffpageConnector">
            <a:avLst/>
          </a:prstGeom>
          <a:solidFill>
            <a:srgbClr val="5B6415">
              <a:alpha val="50980"/>
            </a:srgbClr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4"/>
          <p:cNvSpPr txBox="1"/>
          <p:nvPr/>
        </p:nvSpPr>
        <p:spPr>
          <a:xfrm>
            <a:off x="11101388" y="145064"/>
            <a:ext cx="8572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PILAR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75" descr="Flor rosa com folhas verde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594" r="4652" b="-4"/>
          <a:stretch/>
        </p:blipFill>
        <p:spPr>
          <a:xfrm>
            <a:off x="138566" y="2744773"/>
            <a:ext cx="4004809" cy="4004809"/>
          </a:xfrm>
          <a:custGeom>
            <a:avLst/>
            <a:gdLst/>
            <a:ahLst/>
            <a:cxnLst/>
            <a:rect l="l" t="t" r="r" b="b"/>
            <a:pathLst>
              <a:path w="6057610" h="6057610" extrusionOk="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28" name="Google Shape;228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75"/>
          <p:cNvSpPr txBox="1"/>
          <p:nvPr/>
        </p:nvSpPr>
        <p:spPr>
          <a:xfrm>
            <a:off x="441381" y="2377335"/>
            <a:ext cx="4287782" cy="71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75"/>
          <p:cNvSpPr txBox="1"/>
          <p:nvPr/>
        </p:nvSpPr>
        <p:spPr>
          <a:xfrm>
            <a:off x="5484835" y="1502287"/>
            <a:ext cx="6220980" cy="74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40"/>
              <a:buFont typeface="Century Gothic"/>
              <a:buNone/>
            </a:pPr>
            <a:r>
              <a:rPr lang="pt-BR" sz="16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Conectam o Yogue à verdadeira natureza do SER (SAT CHIT ANANDA), mantendo a sua atenção e ação direcionada à evolução espiritual.</a:t>
            </a:r>
            <a:br>
              <a:rPr lang="pt-BR" sz="16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0" i="0" u="none" strike="noStrike" cap="none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p75"/>
          <p:cNvGrpSpPr/>
          <p:nvPr/>
        </p:nvGrpSpPr>
        <p:grpSpPr>
          <a:xfrm>
            <a:off x="4845132" y="2912238"/>
            <a:ext cx="7030193" cy="3117594"/>
            <a:chOff x="178882" y="373927"/>
            <a:chExt cx="8629638" cy="2906086"/>
          </a:xfrm>
        </p:grpSpPr>
        <p:sp>
          <p:nvSpPr>
            <p:cNvPr id="232" name="Google Shape;232;p75"/>
            <p:cNvSpPr/>
            <p:nvPr/>
          </p:nvSpPr>
          <p:spPr>
            <a:xfrm>
              <a:off x="178882" y="373927"/>
              <a:ext cx="1142458" cy="1142458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75"/>
            <p:cNvSpPr/>
            <p:nvPr/>
          </p:nvSpPr>
          <p:spPr>
            <a:xfrm>
              <a:off x="753429" y="613843"/>
              <a:ext cx="731889" cy="662625"/>
            </a:xfrm>
            <a:prstGeom prst="rect">
              <a:avLst/>
            </a:prstGeom>
            <a:blipFill rotWithShape="1">
              <a:blip r:embed="rId5">
                <a:alphaModFix amt="72000"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2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75"/>
            <p:cNvSpPr/>
            <p:nvPr/>
          </p:nvSpPr>
          <p:spPr>
            <a:xfrm>
              <a:off x="1566153" y="373927"/>
              <a:ext cx="2692936" cy="1142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5"/>
            <p:cNvSpPr txBox="1"/>
            <p:nvPr/>
          </p:nvSpPr>
          <p:spPr>
            <a:xfrm>
              <a:off x="1566153" y="373927"/>
              <a:ext cx="2692936" cy="1142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rPr lang="pt-BR" sz="1800" b="0" i="0" u="none" strike="noStrike" cap="none">
                  <a:solidFill>
                    <a:srgbClr val="5B6415"/>
                  </a:solidFill>
                  <a:latin typeface="Calibri"/>
                  <a:ea typeface="Calibri"/>
                  <a:cs typeface="Calibri"/>
                  <a:sym typeface="Calibri"/>
                </a:rPr>
                <a:t>Retorno à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rPr lang="pt-BR" sz="1800" b="0" i="0" u="none" strike="noStrike" cap="none">
                  <a:solidFill>
                    <a:srgbClr val="5B6415"/>
                  </a:solidFill>
                  <a:latin typeface="Calibri"/>
                  <a:ea typeface="Calibri"/>
                  <a:cs typeface="Calibri"/>
                  <a:sym typeface="Calibri"/>
                </a:rPr>
                <a:t>essência</a:t>
              </a:r>
              <a:endParaRPr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5"/>
            <p:cNvSpPr/>
            <p:nvPr/>
          </p:nvSpPr>
          <p:spPr>
            <a:xfrm>
              <a:off x="4728313" y="373927"/>
              <a:ext cx="1142458" cy="1142458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5"/>
            <p:cNvSpPr/>
            <p:nvPr/>
          </p:nvSpPr>
          <p:spPr>
            <a:xfrm>
              <a:off x="4587046" y="613843"/>
              <a:ext cx="662625" cy="66262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2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5"/>
            <p:cNvSpPr/>
            <p:nvPr/>
          </p:nvSpPr>
          <p:spPr>
            <a:xfrm>
              <a:off x="6115584" y="373927"/>
              <a:ext cx="2692936" cy="1142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5"/>
            <p:cNvSpPr txBox="1"/>
            <p:nvPr/>
          </p:nvSpPr>
          <p:spPr>
            <a:xfrm>
              <a:off x="5718896" y="373927"/>
              <a:ext cx="2692936" cy="1142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rPr lang="pt-BR" sz="1800" b="0" i="0" u="none" strike="noStrike" cap="none">
                  <a:solidFill>
                    <a:srgbClr val="5B6415"/>
                  </a:solidFill>
                  <a:latin typeface="Calibri"/>
                  <a:ea typeface="Calibri"/>
                  <a:cs typeface="Calibri"/>
                  <a:sym typeface="Calibri"/>
                </a:rPr>
                <a:t>Cultivo de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rPr lang="pt-BR" sz="1800" b="0" i="0" u="none" strike="noStrike" cap="none">
                  <a:solidFill>
                    <a:srgbClr val="5B6415"/>
                  </a:solidFill>
                  <a:latin typeface="Calibri"/>
                  <a:ea typeface="Calibri"/>
                  <a:cs typeface="Calibri"/>
                  <a:sym typeface="Calibri"/>
                </a:rPr>
                <a:t>conhecimento</a:t>
              </a:r>
              <a:endParaRPr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75"/>
            <p:cNvSpPr/>
            <p:nvPr/>
          </p:nvSpPr>
          <p:spPr>
            <a:xfrm>
              <a:off x="178882" y="2137555"/>
              <a:ext cx="1142458" cy="1142458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75"/>
            <p:cNvSpPr/>
            <p:nvPr/>
          </p:nvSpPr>
          <p:spPr>
            <a:xfrm>
              <a:off x="822692" y="2377471"/>
              <a:ext cx="662625" cy="66262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2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75"/>
            <p:cNvSpPr/>
            <p:nvPr/>
          </p:nvSpPr>
          <p:spPr>
            <a:xfrm>
              <a:off x="1566153" y="2137555"/>
              <a:ext cx="2692936" cy="1142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75"/>
            <p:cNvSpPr txBox="1"/>
            <p:nvPr/>
          </p:nvSpPr>
          <p:spPr>
            <a:xfrm>
              <a:off x="1566153" y="2137555"/>
              <a:ext cx="2692936" cy="1142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rPr lang="pt-BR" sz="1800" b="0" i="0" u="none" strike="noStrike" cap="none">
                  <a:solidFill>
                    <a:srgbClr val="5B6415"/>
                  </a:solidFill>
                  <a:latin typeface="Calibri"/>
                  <a:ea typeface="Calibri"/>
                  <a:cs typeface="Calibri"/>
                  <a:sym typeface="Calibri"/>
                </a:rPr>
                <a:t>Gratidão à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rPr lang="pt-BR" sz="1800" b="0" i="0" u="none" strike="noStrike" cap="none">
                  <a:solidFill>
                    <a:srgbClr val="5B6415"/>
                  </a:solidFill>
                  <a:latin typeface="Calibri"/>
                  <a:ea typeface="Calibri"/>
                  <a:cs typeface="Calibri"/>
                  <a:sym typeface="Calibri"/>
                </a:rPr>
                <a:t>vida</a:t>
              </a:r>
              <a:endParaRPr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75"/>
            <p:cNvSpPr/>
            <p:nvPr/>
          </p:nvSpPr>
          <p:spPr>
            <a:xfrm>
              <a:off x="4728313" y="2137555"/>
              <a:ext cx="1142458" cy="1142458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75"/>
            <p:cNvSpPr/>
            <p:nvPr/>
          </p:nvSpPr>
          <p:spPr>
            <a:xfrm>
              <a:off x="4591989" y="2336189"/>
              <a:ext cx="662625" cy="66262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2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5"/>
            <p:cNvSpPr/>
            <p:nvPr/>
          </p:nvSpPr>
          <p:spPr>
            <a:xfrm>
              <a:off x="6115584" y="2137555"/>
              <a:ext cx="2692936" cy="1142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75"/>
            <p:cNvSpPr txBox="1"/>
            <p:nvPr/>
          </p:nvSpPr>
          <p:spPr>
            <a:xfrm>
              <a:off x="5718896" y="2121776"/>
              <a:ext cx="2692936" cy="1142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rPr lang="pt-BR" sz="1800" b="0" i="0" u="none" strike="noStrike" cap="none">
                  <a:solidFill>
                    <a:srgbClr val="5B6415"/>
                  </a:solidFill>
                  <a:latin typeface="Calibri"/>
                  <a:ea typeface="Calibri"/>
                  <a:cs typeface="Calibri"/>
                  <a:sym typeface="Calibri"/>
                </a:rPr>
                <a:t>Devoção</a:t>
              </a:r>
              <a:endParaRPr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75"/>
          <p:cNvSpPr txBox="1"/>
          <p:nvPr/>
        </p:nvSpPr>
        <p:spPr>
          <a:xfrm>
            <a:off x="730659" y="498764"/>
            <a:ext cx="2843814" cy="1754326"/>
          </a:xfrm>
          <a:prstGeom prst="rect">
            <a:avLst/>
          </a:prstGeom>
          <a:solidFill>
            <a:srgbClr val="EEED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O estilo de vida yogue se cultiva diariamente, com dedicação e desapego. A conduta ética é a base do caminho que conduz o yogue à realização.</a:t>
            </a:r>
            <a:endParaRPr/>
          </a:p>
        </p:txBody>
      </p:sp>
      <p:sp>
        <p:nvSpPr>
          <p:cNvPr id="249" name="Google Shape;249;p75"/>
          <p:cNvSpPr/>
          <p:nvPr/>
        </p:nvSpPr>
        <p:spPr>
          <a:xfrm>
            <a:off x="10972800" y="0"/>
            <a:ext cx="1112041" cy="1181100"/>
          </a:xfrm>
          <a:prstGeom prst="flowChartOffpageConnector">
            <a:avLst/>
          </a:prstGeom>
          <a:solidFill>
            <a:srgbClr val="5B6415">
              <a:alpha val="50980"/>
            </a:srgbClr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5"/>
          <p:cNvSpPr txBox="1"/>
          <p:nvPr/>
        </p:nvSpPr>
        <p:spPr>
          <a:xfrm>
            <a:off x="11101388" y="145064"/>
            <a:ext cx="8572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PILAR</a:t>
            </a:r>
            <a:endParaRPr/>
          </a:p>
        </p:txBody>
      </p:sp>
      <p:sp>
        <p:nvSpPr>
          <p:cNvPr id="251" name="Google Shape;251;p75"/>
          <p:cNvSpPr txBox="1"/>
          <p:nvPr/>
        </p:nvSpPr>
        <p:spPr>
          <a:xfrm>
            <a:off x="5955300" y="827650"/>
            <a:ext cx="46764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pt-BR" sz="3605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NIYAMAS – </a:t>
            </a:r>
            <a:r>
              <a:rPr lang="pt-BR" sz="3605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Prescrições</a:t>
            </a:r>
            <a:br>
              <a:rPr lang="pt-BR" sz="242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98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76" descr="Por do sol na prai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7856" r="2" b="2"/>
          <a:stretch/>
        </p:blipFill>
        <p:spPr>
          <a:xfrm>
            <a:off x="8845406" y="4"/>
            <a:ext cx="3346597" cy="3631921"/>
          </a:xfrm>
          <a:custGeom>
            <a:avLst/>
            <a:gdLst/>
            <a:ahLst/>
            <a:cxnLst/>
            <a:rect l="l" t="t" r="r" b="b"/>
            <a:pathLst>
              <a:path w="3346597" h="3631921" extrusionOk="0">
                <a:moveTo>
                  <a:pt x="416855" y="0"/>
                </a:moveTo>
                <a:lnTo>
                  <a:pt x="3346597" y="0"/>
                </a:lnTo>
                <a:lnTo>
                  <a:pt x="3346597" y="3384403"/>
                </a:lnTo>
                <a:lnTo>
                  <a:pt x="3209678" y="3450360"/>
                </a:lnTo>
                <a:cubicBezTo>
                  <a:pt x="2933269" y="3567272"/>
                  <a:pt x="2629372" y="3631921"/>
                  <a:pt x="2310376" y="3631921"/>
                </a:cubicBezTo>
                <a:cubicBezTo>
                  <a:pt x="1034390" y="3631921"/>
                  <a:pt x="0" y="2597531"/>
                  <a:pt x="0" y="1321546"/>
                </a:cubicBezTo>
                <a:cubicBezTo>
                  <a:pt x="0" y="843052"/>
                  <a:pt x="145461" y="398532"/>
                  <a:pt x="394576" y="2979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57" name="Google Shape;257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76"/>
          <p:cNvSpPr txBox="1"/>
          <p:nvPr/>
        </p:nvSpPr>
        <p:spPr>
          <a:xfrm>
            <a:off x="441381" y="2377335"/>
            <a:ext cx="4287782" cy="71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6"/>
          <p:cNvSpPr txBox="1"/>
          <p:nvPr/>
        </p:nvSpPr>
        <p:spPr>
          <a:xfrm>
            <a:off x="-3" y="0"/>
            <a:ext cx="8329616" cy="6507678"/>
          </a:xfrm>
          <a:prstGeom prst="rect">
            <a:avLst/>
          </a:prstGeom>
          <a:solidFill>
            <a:srgbClr val="EEEDD8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6"/>
          <p:cNvSpPr txBox="1"/>
          <p:nvPr/>
        </p:nvSpPr>
        <p:spPr>
          <a:xfrm>
            <a:off x="307500" y="1456450"/>
            <a:ext cx="80220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1800"/>
              <a:buFont typeface="Noto Sans Symbols"/>
              <a:buChar char="✔"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QUAL O PAPEL DO ÁSANA NO RÁJA YOGA &amp; HATHA YOGA?</a:t>
            </a:r>
            <a:endParaRPr sz="180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Char char="✔"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Em Raja Yoga, ásana estabelece a atitude física e mental do yogue.</a:t>
            </a:r>
            <a:endParaRPr/>
          </a:p>
          <a:p>
            <a:pPr marL="742950" marR="0" lvl="1" indent="-2857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Char char="✔"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Em Hatha Yoga, a prática de ásana promove a saúde, a estabilidade e a descontração necessárias para a evolução em Raja Yoga.</a:t>
            </a:r>
            <a:endParaRPr/>
          </a:p>
          <a:p>
            <a:pPr marL="457200" marR="0" lvl="1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1800"/>
              <a:buFont typeface="Noto Sans Symbols"/>
              <a:buChar char="✔"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BENEFÍCIOS GERAIS DA TÉCNICA:</a:t>
            </a:r>
            <a:endParaRPr/>
          </a:p>
          <a:p>
            <a:pPr marL="742950" marR="0" lvl="1" indent="-2857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Char char="✔"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Equilíbrio e saúde Físicos;</a:t>
            </a:r>
            <a:endParaRPr/>
          </a:p>
          <a:p>
            <a:pPr marL="742950" marR="0" lvl="1" indent="-2857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Char char="✔"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Consciência Corporal, Mental e Emocional;</a:t>
            </a:r>
            <a:endParaRPr/>
          </a:p>
          <a:p>
            <a:pPr marL="742950" marR="0" lvl="1" indent="-2857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Char char="✔"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Purificação, Vitalidade e Bem-estar.</a:t>
            </a:r>
            <a:endParaRPr/>
          </a:p>
          <a:p>
            <a:pPr marL="457200" marR="0" lvl="1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1800"/>
              <a:buFont typeface="Noto Sans Symbols"/>
              <a:buChar char="✔"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COMO REALIZAR O ÁSANA?</a:t>
            </a:r>
            <a:endParaRPr sz="180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Char char="✔"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Integrando consciência ao movimento físico e respiratório;</a:t>
            </a:r>
            <a:endParaRPr/>
          </a:p>
          <a:p>
            <a:pPr marL="742950" marR="0" lvl="1" indent="-2857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Char char="✔"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Trabalhando autopercepção, reconhecimento e aceitação;</a:t>
            </a:r>
            <a:endParaRPr/>
          </a:p>
          <a:p>
            <a:pPr marL="742950" marR="0" lvl="1" indent="-2857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800"/>
              <a:buFont typeface="Noto Sans Symbols"/>
              <a:buChar char="✔"/>
            </a:pPr>
            <a:r>
              <a:rPr lang="pt-BR" sz="18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Conquistando estabilidade e conforto psicofísico.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6"/>
          <p:cNvSpPr txBox="1"/>
          <p:nvPr/>
        </p:nvSpPr>
        <p:spPr>
          <a:xfrm>
            <a:off x="8680376" y="3746221"/>
            <a:ext cx="3346597" cy="261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1600"/>
              <a:buFont typeface="Calibri"/>
              <a:buNone/>
            </a:pPr>
            <a:r>
              <a:rPr lang="pt-BR" sz="16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“O ensinamento do Hatha Yoga é somente um meio para a realização do Rája Yoga.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415"/>
              </a:buClr>
              <a:buSzPts val="1600"/>
              <a:buFont typeface="Calibri"/>
              <a:buNone/>
            </a:pPr>
            <a:r>
              <a:rPr lang="pt-BR" sz="16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________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200"/>
              <a:buFont typeface="Calibri"/>
              <a:buNone/>
            </a:pPr>
            <a:r>
              <a:rPr lang="pt-BR" sz="16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 “Os ásanas se praticam para conquistar postura firme, saúde e flexibilidade.”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200"/>
              <a:buFont typeface="Calibri"/>
              <a:buNone/>
            </a:pPr>
            <a:endParaRPr sz="1600" b="0" i="0" u="none" strike="noStrike" cap="none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200"/>
              <a:buFont typeface="Calibri"/>
              <a:buNone/>
            </a:pPr>
            <a:r>
              <a:rPr lang="pt-BR" sz="1700" b="1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Hatha Yoga Pradipika</a:t>
            </a:r>
            <a:endParaRPr sz="1700" b="1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6"/>
          <p:cNvSpPr/>
          <p:nvPr/>
        </p:nvSpPr>
        <p:spPr>
          <a:xfrm>
            <a:off x="245665" y="-1"/>
            <a:ext cx="1105883" cy="1243014"/>
          </a:xfrm>
          <a:prstGeom prst="flowChartOffpageConnector">
            <a:avLst/>
          </a:prstGeom>
          <a:solidFill>
            <a:srgbClr val="5B6415">
              <a:alpha val="50980"/>
            </a:srgbClr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B64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6"/>
          <p:cNvSpPr txBox="1"/>
          <p:nvPr/>
        </p:nvSpPr>
        <p:spPr>
          <a:xfrm>
            <a:off x="369982" y="78622"/>
            <a:ext cx="85725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rgbClr val="5B641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PILAR</a:t>
            </a:r>
            <a:endParaRPr/>
          </a:p>
        </p:txBody>
      </p:sp>
      <p:sp>
        <p:nvSpPr>
          <p:cNvPr id="264" name="Google Shape;264;p76"/>
          <p:cNvSpPr txBox="1"/>
          <p:nvPr/>
        </p:nvSpPr>
        <p:spPr>
          <a:xfrm>
            <a:off x="1422433" y="128653"/>
            <a:ext cx="6907180" cy="9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pt-BR" sz="3000" b="0" i="0" u="none" strike="noStrike" cap="none">
                <a:solidFill>
                  <a:srgbClr val="5B6415"/>
                </a:solidFill>
                <a:latin typeface="Calibri"/>
                <a:ea typeface="Calibri"/>
                <a:cs typeface="Calibri"/>
                <a:sym typeface="Calibri"/>
              </a:rPr>
              <a:t>ÁSANA - STHIRASUKHAM ÁSANAM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pt-BR" sz="2400" b="0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Postura Firme e confortável – Ação Psicofísica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1731</Words>
  <Application>Microsoft Macintosh PowerPoint</Application>
  <PresentationFormat>Widescreen</PresentationFormat>
  <Paragraphs>249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Century Gothic</vt:lpstr>
      <vt:lpstr>Noto Sans Symbols</vt:lpstr>
      <vt:lpstr>Quintessential</vt:lpstr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Norberval Cruz</dc:creator>
  <cp:lastModifiedBy>Norberval Cruz</cp:lastModifiedBy>
  <cp:revision>1</cp:revision>
  <dcterms:created xsi:type="dcterms:W3CDTF">2020-09-15T20:45:39Z</dcterms:created>
  <dcterms:modified xsi:type="dcterms:W3CDTF">2021-09-16T15:56:54Z</dcterms:modified>
</cp:coreProperties>
</file>